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7" r:id="rId2"/>
    <p:sldId id="389" r:id="rId3"/>
    <p:sldId id="444" r:id="rId4"/>
    <p:sldId id="442" r:id="rId5"/>
    <p:sldId id="443" r:id="rId6"/>
    <p:sldId id="392" r:id="rId7"/>
    <p:sldId id="422" r:id="rId8"/>
    <p:sldId id="394" r:id="rId9"/>
    <p:sldId id="416" r:id="rId10"/>
    <p:sldId id="279" r:id="rId11"/>
    <p:sldId id="423" r:id="rId12"/>
    <p:sldId id="415" r:id="rId13"/>
    <p:sldId id="403" r:id="rId14"/>
    <p:sldId id="424" r:id="rId15"/>
    <p:sldId id="410" r:id="rId16"/>
    <p:sldId id="417" r:id="rId17"/>
    <p:sldId id="438" r:id="rId18"/>
    <p:sldId id="439" r:id="rId19"/>
    <p:sldId id="426" r:id="rId20"/>
    <p:sldId id="408" r:id="rId21"/>
    <p:sldId id="434" r:id="rId22"/>
    <p:sldId id="427" r:id="rId23"/>
    <p:sldId id="436" r:id="rId24"/>
    <p:sldId id="428" r:id="rId25"/>
    <p:sldId id="433" r:id="rId26"/>
    <p:sldId id="440" r:id="rId27"/>
    <p:sldId id="445" r:id="rId28"/>
    <p:sldId id="430" r:id="rId29"/>
    <p:sldId id="429" r:id="rId30"/>
    <p:sldId id="409" r:id="rId31"/>
    <p:sldId id="437" r:id="rId32"/>
    <p:sldId id="425" r:id="rId33"/>
    <p:sldId id="421" r:id="rId34"/>
    <p:sldId id="413" r:id="rId35"/>
    <p:sldId id="418" r:id="rId36"/>
    <p:sldId id="412" r:id="rId37"/>
    <p:sldId id="42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94660"/>
  </p:normalViewPr>
  <p:slideViewPr>
    <p:cSldViewPr snapToGrid="0">
      <p:cViewPr>
        <p:scale>
          <a:sx n="93" d="100"/>
          <a:sy n="93" d="100"/>
        </p:scale>
        <p:origin x="369" y="3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Wolford" userId="9b979691e41fff3a" providerId="LiveId" clId="{ACBD41BB-6600-4BB0-8949-0966555C8312}"/>
    <pc:docChg chg="modSld">
      <pc:chgData name="Mike Wolford" userId="9b979691e41fff3a" providerId="LiveId" clId="{ACBD41BB-6600-4BB0-8949-0966555C8312}" dt="2025-03-11T12:52:48.874" v="3" actId="14100"/>
      <pc:docMkLst>
        <pc:docMk/>
      </pc:docMkLst>
      <pc:sldChg chg="modSp mod">
        <pc:chgData name="Mike Wolford" userId="9b979691e41fff3a" providerId="LiveId" clId="{ACBD41BB-6600-4BB0-8949-0966555C8312}" dt="2025-03-11T12:52:48.874" v="3" actId="14100"/>
        <pc:sldMkLst>
          <pc:docMk/>
          <pc:sldMk cId="752814286" sldId="257"/>
        </pc:sldMkLst>
        <pc:spChg chg="mod">
          <ac:chgData name="Mike Wolford" userId="9b979691e41fff3a" providerId="LiveId" clId="{ACBD41BB-6600-4BB0-8949-0966555C8312}" dt="2025-03-11T12:52:48.874" v="3" actId="14100"/>
          <ac:spMkLst>
            <pc:docMk/>
            <pc:sldMk cId="752814286" sldId="257"/>
            <ac:spMk id="16" creationId="{30F16422-81E3-B9CE-4D64-4B402F443FD7}"/>
          </ac:spMkLst>
        </pc:spChg>
        <pc:picChg chg="mod">
          <ac:chgData name="Mike Wolford" userId="9b979691e41fff3a" providerId="LiveId" clId="{ACBD41BB-6600-4BB0-8949-0966555C8312}" dt="2025-03-11T12:52:41.794" v="2" actId="1076"/>
          <ac:picMkLst>
            <pc:docMk/>
            <pc:sldMk cId="752814286" sldId="257"/>
            <ac:picMk id="7" creationId="{2CD11690-6468-5540-D782-85083D53F40A}"/>
          </ac:picMkLst>
        </pc:picChg>
        <pc:picChg chg="mod">
          <ac:chgData name="Mike Wolford" userId="9b979691e41fff3a" providerId="LiveId" clId="{ACBD41BB-6600-4BB0-8949-0966555C8312}" dt="2025-03-11T12:52:22.955" v="1" actId="14100"/>
          <ac:picMkLst>
            <pc:docMk/>
            <pc:sldMk cId="752814286" sldId="257"/>
            <ac:picMk id="11" creationId="{AC8808B9-5C48-4E90-0B7B-EBA7672355A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59A29-EFE6-4109-8883-55921B64A375}" type="datetimeFigureOut">
              <a:rPr lang="en-US" smtClean="0"/>
              <a:t>3/8/2025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84E2A-727B-44A3-A8F5-E8158784407D}" type="slidenum">
              <a:rPr lang="en-US" smtClean="0"/>
              <a:t>‹#›</a:t>
            </a:fld>
            <a:endParaRPr lang="en-US"/>
          </a:p>
        </p:txBody>
      </p:sp>
    </p:spTree>
    <p:extLst>
      <p:ext uri="{BB962C8B-B14F-4D97-AF65-F5344CB8AC3E}">
        <p14:creationId xmlns:p14="http://schemas.microsoft.com/office/powerpoint/2010/main" val="257906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563260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55362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9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25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216F-8C7D-0151-E13A-13F3FF9E8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B5B7B-4133-1020-C9A8-ABC27F53A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771CE-45F0-3D33-6E40-82518129A2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A4A17B-F088-830C-602C-43401E5242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129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9ADBF-ED44-6C18-E746-028B9DB1CA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0BA22-8EEB-BD47-2570-976EDD985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3E889-08A3-DE04-EABE-1642DC3646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4A7CD9-7AC9-0132-A08B-40FC9AC46F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597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3634254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2380654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DB8D-32BD-1B62-99F0-05164D3EB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C2918-A8C4-EBF5-99F4-C5485E9F8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DF077-3801-5C1D-8A1E-EB9E65900C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CB5839-1ABF-9F48-301E-49FC5C0BF484}"/>
              </a:ext>
            </a:extLst>
          </p:cNvPr>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2964719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145333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A84E2A-727B-44A3-A8F5-E8158784407D}" type="slidenum">
              <a:rPr lang="en-US" smtClean="0"/>
              <a:t>2</a:t>
            </a:fld>
            <a:endParaRPr lang="en-US"/>
          </a:p>
        </p:txBody>
      </p:sp>
    </p:spTree>
    <p:extLst>
      <p:ext uri="{BB962C8B-B14F-4D97-AF65-F5344CB8AC3E}">
        <p14:creationId xmlns:p14="http://schemas.microsoft.com/office/powerpoint/2010/main" val="2710585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7617E-11A4-2884-1BBE-4FEA378AD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D63C9-1DA4-BD05-4ED2-84F2389B91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F00C6-123F-05A8-978B-E83DE0631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27979F-3F73-19B7-AED5-1505C661E9CD}"/>
              </a:ext>
            </a:extLst>
          </p:cNvPr>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359738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4010059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DD784-C69E-80A4-F4FE-CF51CD95B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160C8-EE0A-6EEF-4106-F01364350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E8442-4AD8-C55F-D03A-5DF66184E7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1166BA-9C1A-CA41-A1C4-7F9E41D2EDC8}"/>
              </a:ext>
            </a:extLst>
          </p:cNvPr>
          <p:cNvSpPr>
            <a:spLocks noGrp="1"/>
          </p:cNvSpPr>
          <p:nvPr>
            <p:ph type="sldNum" sz="quarter" idx="5"/>
          </p:nvPr>
        </p:nvSpPr>
        <p:spPr/>
        <p:txBody>
          <a:bodyPr/>
          <a:lstStyle/>
          <a:p>
            <a:fld id="{1983A999-5E0E-42CA-8400-604AE921FF7C}" type="slidenum">
              <a:rPr lang="en-US" smtClean="0"/>
              <a:t>25</a:t>
            </a:fld>
            <a:endParaRPr lang="en-US"/>
          </a:p>
        </p:txBody>
      </p:sp>
    </p:spTree>
    <p:extLst>
      <p:ext uri="{BB962C8B-B14F-4D97-AF65-F5344CB8AC3E}">
        <p14:creationId xmlns:p14="http://schemas.microsoft.com/office/powerpoint/2010/main" val="2949964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AEE1D-592A-9ACE-E75E-D831A3F0D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A9283-6EB1-57F9-9C9D-131A6AD38E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F18BAA-374D-654E-0988-3A1E586503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3744FD-7347-9E54-CFA2-1CCCE4E57611}"/>
              </a:ext>
            </a:extLst>
          </p:cNvPr>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3354064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AEE1D-592A-9ACE-E75E-D831A3F0D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A9283-6EB1-57F9-9C9D-131A6AD38E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F18BAA-374D-654E-0988-3A1E586503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3744FD-7347-9E54-CFA2-1CCCE4E57611}"/>
              </a:ext>
            </a:extLst>
          </p:cNvPr>
          <p:cNvSpPr>
            <a:spLocks noGrp="1"/>
          </p:cNvSpPr>
          <p:nvPr>
            <p:ph type="sldNum" sz="quarter" idx="5"/>
          </p:nvPr>
        </p:nvSpPr>
        <p:spPr/>
        <p:txBody>
          <a:bodyPr/>
          <a:lstStyle/>
          <a:p>
            <a:fld id="{1983A999-5E0E-42CA-8400-604AE921FF7C}" type="slidenum">
              <a:rPr lang="en-US" smtClean="0"/>
              <a:t>27</a:t>
            </a:fld>
            <a:endParaRPr lang="en-US"/>
          </a:p>
        </p:txBody>
      </p:sp>
    </p:spTree>
    <p:extLst>
      <p:ext uri="{BB962C8B-B14F-4D97-AF65-F5344CB8AC3E}">
        <p14:creationId xmlns:p14="http://schemas.microsoft.com/office/powerpoint/2010/main" val="1876526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28</a:t>
            </a:fld>
            <a:endParaRPr lang="en-US"/>
          </a:p>
        </p:txBody>
      </p:sp>
    </p:spTree>
    <p:extLst>
      <p:ext uri="{BB962C8B-B14F-4D97-AF65-F5344CB8AC3E}">
        <p14:creationId xmlns:p14="http://schemas.microsoft.com/office/powerpoint/2010/main" val="777747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30</a:t>
            </a:fld>
            <a:endParaRPr lang="en-US"/>
          </a:p>
        </p:txBody>
      </p:sp>
    </p:spTree>
    <p:extLst>
      <p:ext uri="{BB962C8B-B14F-4D97-AF65-F5344CB8AC3E}">
        <p14:creationId xmlns:p14="http://schemas.microsoft.com/office/powerpoint/2010/main" val="145333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A4B6-4522-3C2D-1EDA-E6E850568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D4A06-BA3F-FCB6-CA91-B3C496B92A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C3DA7-30D5-6C78-84B4-412DC47435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10B8FE-B34C-0323-552B-6BFBB54DF8F8}"/>
              </a:ext>
            </a:extLst>
          </p:cNvPr>
          <p:cNvSpPr>
            <a:spLocks noGrp="1"/>
          </p:cNvSpPr>
          <p:nvPr>
            <p:ph type="sldNum" sz="quarter" idx="5"/>
          </p:nvPr>
        </p:nvSpPr>
        <p:spPr/>
        <p:txBody>
          <a:bodyPr/>
          <a:lstStyle/>
          <a:p>
            <a:fld id="{1983A999-5E0E-42CA-8400-604AE921FF7C}" type="slidenum">
              <a:rPr lang="en-US" smtClean="0"/>
              <a:t>31</a:t>
            </a:fld>
            <a:endParaRPr lang="en-US"/>
          </a:p>
        </p:txBody>
      </p:sp>
    </p:spTree>
    <p:extLst>
      <p:ext uri="{BB962C8B-B14F-4D97-AF65-F5344CB8AC3E}">
        <p14:creationId xmlns:p14="http://schemas.microsoft.com/office/powerpoint/2010/main" val="3480118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A84E2A-727B-44A3-A8F5-E8158784407D}" type="slidenum">
              <a:rPr lang="en-US" smtClean="0"/>
              <a:t>33</a:t>
            </a:fld>
            <a:endParaRPr lang="en-US"/>
          </a:p>
        </p:txBody>
      </p:sp>
    </p:spTree>
    <p:extLst>
      <p:ext uri="{BB962C8B-B14F-4D97-AF65-F5344CB8AC3E}">
        <p14:creationId xmlns:p14="http://schemas.microsoft.com/office/powerpoint/2010/main" val="9762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34</a:t>
            </a:fld>
            <a:endParaRPr lang="en-US"/>
          </a:p>
        </p:txBody>
      </p:sp>
    </p:spTree>
    <p:extLst>
      <p:ext uri="{BB962C8B-B14F-4D97-AF65-F5344CB8AC3E}">
        <p14:creationId xmlns:p14="http://schemas.microsoft.com/office/powerpoint/2010/main" val="253948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A84E2A-727B-44A3-A8F5-E8158784407D}" type="slidenum">
              <a:rPr lang="en-US" smtClean="0"/>
              <a:t>3</a:t>
            </a:fld>
            <a:endParaRPr lang="en-US"/>
          </a:p>
        </p:txBody>
      </p:sp>
    </p:spTree>
    <p:extLst>
      <p:ext uri="{BB962C8B-B14F-4D97-AF65-F5344CB8AC3E}">
        <p14:creationId xmlns:p14="http://schemas.microsoft.com/office/powerpoint/2010/main" val="3912212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35</a:t>
            </a:fld>
            <a:endParaRPr lang="en-US"/>
          </a:p>
        </p:txBody>
      </p:sp>
    </p:spTree>
    <p:extLst>
      <p:ext uri="{BB962C8B-B14F-4D97-AF65-F5344CB8AC3E}">
        <p14:creationId xmlns:p14="http://schemas.microsoft.com/office/powerpoint/2010/main" val="3550586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36</a:t>
            </a:fld>
            <a:endParaRPr lang="en-US"/>
          </a:p>
        </p:txBody>
      </p:sp>
    </p:spTree>
    <p:extLst>
      <p:ext uri="{BB962C8B-B14F-4D97-AF65-F5344CB8AC3E}">
        <p14:creationId xmlns:p14="http://schemas.microsoft.com/office/powerpoint/2010/main" val="3133839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37</a:t>
            </a:fld>
            <a:endParaRPr lang="en-US"/>
          </a:p>
        </p:txBody>
      </p:sp>
    </p:spTree>
    <p:extLst>
      <p:ext uri="{BB962C8B-B14F-4D97-AF65-F5344CB8AC3E}">
        <p14:creationId xmlns:p14="http://schemas.microsoft.com/office/powerpoint/2010/main" val="217562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D80C7-6698-4840-2430-1B4C7C8B4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2F729-6303-8B7D-332D-B9A198824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E0CC0-05F0-76D5-9697-2043D632AD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8A8D09-DAD7-6AF7-352A-51C48AC754C5}"/>
              </a:ext>
            </a:extLst>
          </p:cNvPr>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19222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AF56E-E84A-F4D5-F8F4-0CBA63D32C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87A7B-7F22-9C12-CB7B-60FD5A28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36568D-1001-84F3-61D1-F25D91779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308771-D103-6E2F-66B7-1A05D96AAF84}"/>
              </a:ext>
            </a:extLst>
          </p:cNvPr>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47693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745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016745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79282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460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250151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508558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62250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96018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685567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531394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802806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1360861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156741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647183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8331071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307415808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8053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5922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4079499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501959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6619294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Mike@ai-made-ez.com" TargetMode="External"/><Relationship Id="rId11" Type="http://schemas.openxmlformats.org/officeDocument/2006/relationships/image" Target="../media/image8.png"/><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5.png"/><Relationship Id="rId5" Type="http://schemas.openxmlformats.org/officeDocument/2006/relationships/hyperlink" Target="https://app.synthesia.io/#/video/7bad1338-cfed-4d3a-bd72-67f8bac0c3c9" TargetMode="Externa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6.png"/><Relationship Id="rId5" Type="http://schemas.openxmlformats.org/officeDocument/2006/relationships/hyperlink" Target="https://share.synthesia.io/7bad1338-cfed-4d3a-bd72-67f8bac0c3c9" TargetMode="External"/><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9.xml"/><Relationship Id="rId7" Type="http://schemas.openxmlformats.org/officeDocument/2006/relationships/image" Target="../media/image2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chat.openai.com/g/g-btWOtmuw3-the-ai-recruiter" TargetMode="External"/><Relationship Id="rId5" Type="http://schemas.openxmlformats.org/officeDocument/2006/relationships/image" Target="../media/image37.png"/><Relationship Id="rId10" Type="http://schemas.openxmlformats.org/officeDocument/2006/relationships/image" Target="../media/image12.png"/><Relationship Id="rId4" Type="http://schemas.openxmlformats.org/officeDocument/2006/relationships/notesSlide" Target="../notesSlides/notesSlide13.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9.xml"/><Relationship Id="rId7" Type="http://schemas.openxmlformats.org/officeDocument/2006/relationships/image" Target="../media/image4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2.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6.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9.xml"/><Relationship Id="rId7" Type="http://schemas.openxmlformats.org/officeDocument/2006/relationships/image" Target="../media/image5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12.png"/><Relationship Id="rId4" Type="http://schemas.openxmlformats.org/officeDocument/2006/relationships/notesSlide" Target="../notesSlides/notesSlide26.xml"/><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9.xml"/><Relationship Id="rId7" Type="http://schemas.openxmlformats.org/officeDocument/2006/relationships/image" Target="../media/image56.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27.xml"/><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hyperlink" Target="https://share.synthesia.io/4ab3e9ec-80b2-4521-af50-0ae8f45a8415" TargetMode="Externa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4.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6.png"/><Relationship Id="rId12" Type="http://schemas.openxmlformats.org/officeDocument/2006/relationships/image" Target="../media/image1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jpeg"/><Relationship Id="rId10" Type="http://schemas.openxmlformats.org/officeDocument/2006/relationships/image" Target="../media/image19.png"/><Relationship Id="rId4" Type="http://schemas.openxmlformats.org/officeDocument/2006/relationships/notesSlide" Target="../notesSlides/notesSlide5.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png"/><Relationship Id="rId5" Type="http://schemas.openxmlformats.org/officeDocument/2006/relationships/hyperlink" Target="https://app.synthesia.io/#/video/5ff9aa10-2d87-4faa-a16c-e140758f3b59?version=1"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2.png"/><Relationship Id="rId5" Type="http://schemas.openxmlformats.org/officeDocument/2006/relationships/hyperlink" Target="https://www.youtube.com/watch?v=3X0yRWRSpz0&amp;t=2079s"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23.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9.xml"/><Relationship Id="rId7" Type="http://schemas.openxmlformats.org/officeDocument/2006/relationships/image" Target="../media/image26.png"/><Relationship Id="rId12"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notesSlide" Target="../notesSlides/notesSlide9.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622691" y="225900"/>
            <a:ext cx="4569308" cy="612694"/>
          </a:xfrm>
        </p:spPr>
        <p:txBody>
          <a:bodyPr anchor="b" anchorCtr="0">
            <a:normAutofit/>
          </a:bodyPr>
          <a:lstStyle/>
          <a:p>
            <a:r>
              <a:rPr lang="en-US" sz="4000" dirty="0"/>
              <a:t>AI Basics Bootcamp</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9974" y="-2602"/>
            <a:ext cx="7611305" cy="6773942"/>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502047" y="1022259"/>
            <a:ext cx="2371578" cy="274793"/>
          </a:xfrm>
        </p:spPr>
        <p:txBody>
          <a:bodyPr>
            <a:normAutofit fontScale="25000" lnSpcReduction="20000"/>
          </a:bodyPr>
          <a:lstStyle/>
          <a:p>
            <a:endParaRPr lang="en-US" sz="5600" dirty="0"/>
          </a:p>
          <a:p>
            <a:pPr marL="342900" indent="-342900">
              <a:buFont typeface="Arial" panose="020B0604020202020204" pitchFamily="34" charset="0"/>
              <a:buChar char="•"/>
            </a:pPr>
            <a:endParaRPr lang="en-US" sz="5600" b="1" dirty="0"/>
          </a:p>
          <a:p>
            <a:pPr marL="342900" indent="-342900">
              <a:buFont typeface="Arial" panose="020B0604020202020204" pitchFamily="34" charset="0"/>
              <a:buChar char="•"/>
            </a:pPr>
            <a:endParaRPr lang="en-US" sz="5600" b="1" dirty="0"/>
          </a:p>
          <a:p>
            <a:endParaRPr lang="en-US" dirty="0"/>
          </a:p>
        </p:txBody>
      </p:sp>
      <p:pic>
        <p:nvPicPr>
          <p:cNvPr id="7" name="Picture 6" descr="A person holding a stuffed animal&#10;&#10;Description automatically generated">
            <a:extLst>
              <a:ext uri="{FF2B5EF4-FFF2-40B4-BE49-F238E27FC236}">
                <a16:creationId xmlns:a16="http://schemas.microsoft.com/office/drawing/2014/main" id="{2CD11690-6468-5540-D782-85083D53F40A}"/>
              </a:ext>
            </a:extLst>
          </p:cNvPr>
          <p:cNvPicPr>
            <a:picLocks noChangeAspect="1"/>
          </p:cNvPicPr>
          <p:nvPr/>
        </p:nvPicPr>
        <p:blipFill>
          <a:blip r:embed="rId4"/>
          <a:stretch>
            <a:fillRect/>
          </a:stretch>
        </p:blipFill>
        <p:spPr>
          <a:xfrm>
            <a:off x="25312" y="86660"/>
            <a:ext cx="1982894" cy="2013301"/>
          </a:xfrm>
          <a:prstGeom prst="rect">
            <a:avLst/>
          </a:prstGeom>
        </p:spPr>
      </p:pic>
      <p:pic>
        <p:nvPicPr>
          <p:cNvPr id="9" name="Picture 8" descr="A person wearing a hat&#10;&#10;Description automatically generated with medium confidence">
            <a:extLst>
              <a:ext uri="{FF2B5EF4-FFF2-40B4-BE49-F238E27FC236}">
                <a16:creationId xmlns:a16="http://schemas.microsoft.com/office/drawing/2014/main" id="{13F8C797-FA3A-107B-61BF-90D6B37DE804}"/>
              </a:ext>
            </a:extLst>
          </p:cNvPr>
          <p:cNvPicPr>
            <a:picLocks noChangeAspect="1"/>
          </p:cNvPicPr>
          <p:nvPr/>
        </p:nvPicPr>
        <p:blipFill>
          <a:blip r:embed="rId5"/>
          <a:stretch>
            <a:fillRect/>
          </a:stretch>
        </p:blipFill>
        <p:spPr>
          <a:xfrm>
            <a:off x="2793090" y="86660"/>
            <a:ext cx="1903793" cy="1993110"/>
          </a:xfrm>
          <a:prstGeom prst="rect">
            <a:avLst/>
          </a:prstGeom>
        </p:spPr>
      </p:pic>
      <p:sp>
        <p:nvSpPr>
          <p:cNvPr id="33" name="TextBox 32">
            <a:extLst>
              <a:ext uri="{FF2B5EF4-FFF2-40B4-BE49-F238E27FC236}">
                <a16:creationId xmlns:a16="http://schemas.microsoft.com/office/drawing/2014/main" id="{73BA59B0-DBEB-4943-7E99-DECADF4E41B3}"/>
              </a:ext>
            </a:extLst>
          </p:cNvPr>
          <p:cNvSpPr txBox="1"/>
          <p:nvPr/>
        </p:nvSpPr>
        <p:spPr>
          <a:xfrm>
            <a:off x="8091368" y="889843"/>
            <a:ext cx="3558588" cy="5909310"/>
          </a:xfrm>
          <a:prstGeom prst="rect">
            <a:avLst/>
          </a:prstGeom>
          <a:noFill/>
        </p:spPr>
        <p:txBody>
          <a:bodyPr wrap="square" rtlCol="0">
            <a:spAutoFit/>
          </a:bodyPr>
          <a:lstStyle/>
          <a:p>
            <a:r>
              <a:rPr lang="en-US" u="sng" dirty="0"/>
              <a:t>When: </a:t>
            </a:r>
            <a:r>
              <a:rPr lang="en-US" dirty="0"/>
              <a:t>3/28/25 9:00 AM Mountain</a:t>
            </a:r>
          </a:p>
          <a:p>
            <a:endParaRPr lang="en-US" dirty="0"/>
          </a:p>
          <a:p>
            <a:r>
              <a:rPr lang="en-US" u="sng" dirty="0"/>
              <a:t>Where</a:t>
            </a:r>
            <a:r>
              <a:rPr lang="en-US" dirty="0"/>
              <a:t>:  Virtual</a:t>
            </a:r>
          </a:p>
          <a:p>
            <a:r>
              <a:rPr lang="en-US" dirty="0"/>
              <a:t> </a:t>
            </a:r>
          </a:p>
          <a:p>
            <a:r>
              <a:rPr lang="en-US" u="sng" dirty="0"/>
              <a:t>Duration:</a:t>
            </a:r>
            <a:r>
              <a:rPr lang="en-US" dirty="0"/>
              <a:t> 2 Hours</a:t>
            </a:r>
          </a:p>
          <a:p>
            <a:endParaRPr lang="en-US" dirty="0"/>
          </a:p>
          <a:p>
            <a:r>
              <a:rPr lang="en-US" u="sng" dirty="0"/>
              <a:t>Cost: </a:t>
            </a:r>
            <a:r>
              <a:rPr lang="en-US" dirty="0"/>
              <a:t>$199</a:t>
            </a:r>
          </a:p>
          <a:p>
            <a:endParaRPr lang="en-US" dirty="0"/>
          </a:p>
          <a:p>
            <a:r>
              <a:rPr lang="en-US" u="sng" dirty="0"/>
              <a:t>Contact: </a:t>
            </a:r>
            <a:r>
              <a:rPr lang="en-US" dirty="0">
                <a:hlinkClick r:id="rId6"/>
              </a:rPr>
              <a:t>Mike@ai-made-ez.com</a:t>
            </a:r>
            <a:endParaRPr lang="en-US" dirty="0"/>
          </a:p>
          <a:p>
            <a:endParaRPr lang="en-US" dirty="0"/>
          </a:p>
          <a:p>
            <a:r>
              <a:rPr lang="en-US" u="sng" dirty="0"/>
              <a:t>Agenda:</a:t>
            </a:r>
            <a:r>
              <a:rPr lang="en-US" dirty="0"/>
              <a:t>  Step by step directions on building an AI Recruiter and Analyst</a:t>
            </a:r>
          </a:p>
          <a:p>
            <a:endParaRPr lang="en-US" dirty="0"/>
          </a:p>
          <a:p>
            <a:r>
              <a:rPr lang="en-US" u="sng" dirty="0"/>
              <a:t>Included:</a:t>
            </a:r>
            <a:r>
              <a:rPr lang="en-US" dirty="0"/>
              <a:t> Copies of  The AI Recruiter &amp; The AI Analyst</a:t>
            </a:r>
            <a:endParaRPr lang="en-US" u="sng" dirty="0"/>
          </a:p>
          <a:p>
            <a:endParaRPr lang="en-US" u="sng" dirty="0"/>
          </a:p>
          <a:p>
            <a:r>
              <a:rPr lang="en-US" u="sng" dirty="0"/>
              <a:t>Bonus</a:t>
            </a:r>
            <a:r>
              <a:rPr lang="en-US" dirty="0"/>
              <a:t>: 30 minutes of networking</a:t>
            </a:r>
          </a:p>
          <a:p>
            <a:endParaRPr lang="en-US" u="sng" dirty="0"/>
          </a:p>
          <a:p>
            <a:r>
              <a:rPr lang="en-US" u="sng" dirty="0"/>
              <a:t>Venmo</a:t>
            </a:r>
            <a:r>
              <a:rPr lang="en-US" dirty="0"/>
              <a:t>: @aimadeeasy </a:t>
            </a:r>
          </a:p>
          <a:p>
            <a:endParaRPr lang="en-US" u="sng" dirty="0"/>
          </a:p>
          <a:p>
            <a:endParaRPr lang="en-US" dirty="0"/>
          </a:p>
        </p:txBody>
      </p:sp>
      <p:pic>
        <p:nvPicPr>
          <p:cNvPr id="41" name="Picture 40">
            <a:extLst>
              <a:ext uri="{FF2B5EF4-FFF2-40B4-BE49-F238E27FC236}">
                <a16:creationId xmlns:a16="http://schemas.microsoft.com/office/drawing/2014/main" id="{C31F4935-31B9-6361-6D80-E7591E0DE7CF}"/>
              </a:ext>
            </a:extLst>
          </p:cNvPr>
          <p:cNvPicPr>
            <a:picLocks noChangeAspect="1"/>
          </p:cNvPicPr>
          <p:nvPr/>
        </p:nvPicPr>
        <p:blipFill>
          <a:blip r:embed="rId7"/>
          <a:stretch>
            <a:fillRect/>
          </a:stretch>
        </p:blipFill>
        <p:spPr>
          <a:xfrm>
            <a:off x="10458041" y="5637686"/>
            <a:ext cx="978263" cy="1032915"/>
          </a:xfrm>
          <a:prstGeom prst="rect">
            <a:avLst/>
          </a:prstGeom>
        </p:spPr>
      </p:pic>
      <p:pic>
        <p:nvPicPr>
          <p:cNvPr id="12" name="Picture 11" descr="A screenshot of a chat&#10;&#10;AI-generated content may be incorrect.">
            <a:extLst>
              <a:ext uri="{FF2B5EF4-FFF2-40B4-BE49-F238E27FC236}">
                <a16:creationId xmlns:a16="http://schemas.microsoft.com/office/drawing/2014/main" id="{AEBF9C3A-B62F-E94B-B7E9-C0E322E030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2994" y="2406764"/>
            <a:ext cx="3368337" cy="2198316"/>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15D0B3FB-FD18-8F14-3F4C-64EA20200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5026314"/>
            <a:ext cx="4138498" cy="1831686"/>
          </a:xfrm>
          <a:prstGeom prst="rect">
            <a:avLst/>
          </a:prstGeom>
        </p:spPr>
      </p:pic>
      <p:sp>
        <p:nvSpPr>
          <p:cNvPr id="16" name="TextBox 15">
            <a:extLst>
              <a:ext uri="{FF2B5EF4-FFF2-40B4-BE49-F238E27FC236}">
                <a16:creationId xmlns:a16="http://schemas.microsoft.com/office/drawing/2014/main" id="{30F16422-81E3-B9CE-4D64-4B402F443FD7}"/>
              </a:ext>
            </a:extLst>
          </p:cNvPr>
          <p:cNvSpPr txBox="1"/>
          <p:nvPr/>
        </p:nvSpPr>
        <p:spPr>
          <a:xfrm>
            <a:off x="-61360" y="2079770"/>
            <a:ext cx="1452211" cy="707886"/>
          </a:xfrm>
          <a:prstGeom prst="rect">
            <a:avLst/>
          </a:prstGeom>
          <a:noFill/>
        </p:spPr>
        <p:txBody>
          <a:bodyPr wrap="square" rtlCol="0">
            <a:spAutoFit/>
          </a:bodyPr>
          <a:lstStyle/>
          <a:p>
            <a:r>
              <a:rPr lang="en-US" sz="2000" i="1" dirty="0">
                <a:highlight>
                  <a:srgbClr val="000000"/>
                </a:highlight>
              </a:rPr>
              <a:t>The Trainer</a:t>
            </a:r>
          </a:p>
          <a:p>
            <a:pPr algn="ctr"/>
            <a:endParaRPr lang="en-US" sz="2000" dirty="0"/>
          </a:p>
        </p:txBody>
      </p:sp>
      <p:sp>
        <p:nvSpPr>
          <p:cNvPr id="21" name="TextBox 20">
            <a:extLst>
              <a:ext uri="{FF2B5EF4-FFF2-40B4-BE49-F238E27FC236}">
                <a16:creationId xmlns:a16="http://schemas.microsoft.com/office/drawing/2014/main" id="{AAC5BA9B-2269-D56F-EDD7-12C18467BA48}"/>
              </a:ext>
            </a:extLst>
          </p:cNvPr>
          <p:cNvSpPr txBox="1"/>
          <p:nvPr/>
        </p:nvSpPr>
        <p:spPr>
          <a:xfrm>
            <a:off x="2177845" y="1251284"/>
            <a:ext cx="560319" cy="369332"/>
          </a:xfrm>
          <a:prstGeom prst="rect">
            <a:avLst/>
          </a:prstGeom>
          <a:noFill/>
        </p:spPr>
        <p:txBody>
          <a:bodyPr wrap="square" rtlCol="0">
            <a:spAutoFit/>
          </a:bodyPr>
          <a:lstStyle/>
          <a:p>
            <a:r>
              <a:rPr lang="en-US" dirty="0"/>
              <a:t>+</a:t>
            </a:r>
          </a:p>
        </p:txBody>
      </p:sp>
      <p:sp>
        <p:nvSpPr>
          <p:cNvPr id="22" name="TextBox 21">
            <a:extLst>
              <a:ext uri="{FF2B5EF4-FFF2-40B4-BE49-F238E27FC236}">
                <a16:creationId xmlns:a16="http://schemas.microsoft.com/office/drawing/2014/main" id="{068B0464-1C75-8E68-7717-759784950276}"/>
              </a:ext>
            </a:extLst>
          </p:cNvPr>
          <p:cNvSpPr txBox="1"/>
          <p:nvPr/>
        </p:nvSpPr>
        <p:spPr>
          <a:xfrm>
            <a:off x="4751809" y="1217597"/>
            <a:ext cx="726427" cy="276999"/>
          </a:xfrm>
          <a:prstGeom prst="rect">
            <a:avLst/>
          </a:prstGeom>
          <a:noFill/>
        </p:spPr>
        <p:txBody>
          <a:bodyPr wrap="square" rtlCol="0">
            <a:spAutoFit/>
          </a:bodyPr>
          <a:lstStyle/>
          <a:p>
            <a:r>
              <a:rPr lang="en-US" baseline="-25000" dirty="0"/>
              <a:t>=</a:t>
            </a:r>
          </a:p>
        </p:txBody>
      </p:sp>
      <p:sp>
        <p:nvSpPr>
          <p:cNvPr id="23" name="TextBox 22">
            <a:extLst>
              <a:ext uri="{FF2B5EF4-FFF2-40B4-BE49-F238E27FC236}">
                <a16:creationId xmlns:a16="http://schemas.microsoft.com/office/drawing/2014/main" id="{E1933998-43D1-F3EC-2C86-C5A0C3A57C9A}"/>
              </a:ext>
            </a:extLst>
          </p:cNvPr>
          <p:cNvSpPr txBox="1"/>
          <p:nvPr/>
        </p:nvSpPr>
        <p:spPr>
          <a:xfrm>
            <a:off x="4103204" y="2069489"/>
            <a:ext cx="1312282" cy="369332"/>
          </a:xfrm>
          <a:prstGeom prst="rect">
            <a:avLst/>
          </a:prstGeom>
          <a:noFill/>
        </p:spPr>
        <p:txBody>
          <a:bodyPr wrap="none" rtlCol="0">
            <a:spAutoFit/>
          </a:bodyPr>
          <a:lstStyle/>
          <a:p>
            <a:r>
              <a:rPr lang="en-US" i="1" dirty="0">
                <a:solidFill>
                  <a:srgbClr val="7030A0"/>
                </a:solidFill>
                <a:highlight>
                  <a:srgbClr val="00FFFF"/>
                </a:highlight>
              </a:rPr>
              <a:t>The Reviews </a:t>
            </a:r>
          </a:p>
        </p:txBody>
      </p:sp>
      <p:sp>
        <p:nvSpPr>
          <p:cNvPr id="24" name="TextBox 23">
            <a:extLst>
              <a:ext uri="{FF2B5EF4-FFF2-40B4-BE49-F238E27FC236}">
                <a16:creationId xmlns:a16="http://schemas.microsoft.com/office/drawing/2014/main" id="{A8A3A7E3-9689-CAC5-63EB-050F503BA7F5}"/>
              </a:ext>
            </a:extLst>
          </p:cNvPr>
          <p:cNvSpPr txBox="1"/>
          <p:nvPr/>
        </p:nvSpPr>
        <p:spPr>
          <a:xfrm>
            <a:off x="1497503" y="4641007"/>
            <a:ext cx="1002006" cy="369332"/>
          </a:xfrm>
          <a:prstGeom prst="rect">
            <a:avLst/>
          </a:prstGeom>
          <a:noFill/>
        </p:spPr>
        <p:txBody>
          <a:bodyPr wrap="none" rtlCol="0">
            <a:spAutoFit/>
          </a:bodyPr>
          <a:lstStyle/>
          <a:p>
            <a:r>
              <a:rPr lang="en-US" i="1" dirty="0">
                <a:highlight>
                  <a:srgbClr val="008000"/>
                </a:highlight>
              </a:rPr>
              <a:t>The Value</a:t>
            </a:r>
          </a:p>
        </p:txBody>
      </p:sp>
      <p:pic>
        <p:nvPicPr>
          <p:cNvPr id="28" name="Picture 27">
            <a:extLst>
              <a:ext uri="{FF2B5EF4-FFF2-40B4-BE49-F238E27FC236}">
                <a16:creationId xmlns:a16="http://schemas.microsoft.com/office/drawing/2014/main" id="{286413AB-A007-9531-45D3-E7DE33FACB18}"/>
              </a:ext>
            </a:extLst>
          </p:cNvPr>
          <p:cNvPicPr>
            <a:picLocks noChangeAspect="1"/>
          </p:cNvPicPr>
          <p:nvPr/>
        </p:nvPicPr>
        <p:blipFill>
          <a:blip r:embed="rId10"/>
          <a:stretch>
            <a:fillRect/>
          </a:stretch>
        </p:blipFill>
        <p:spPr>
          <a:xfrm>
            <a:off x="0" y="2406763"/>
            <a:ext cx="4138498" cy="2170443"/>
          </a:xfrm>
          <a:prstGeom prst="rect">
            <a:avLst/>
          </a:prstGeom>
        </p:spPr>
      </p:pic>
      <p:pic>
        <p:nvPicPr>
          <p:cNvPr id="6" name="Picture 5" descr="A screenshot of a web page&#10;&#10;AI-generated content may be incorrect.">
            <a:extLst>
              <a:ext uri="{FF2B5EF4-FFF2-40B4-BE49-F238E27FC236}">
                <a16:creationId xmlns:a16="http://schemas.microsoft.com/office/drawing/2014/main" id="{08B3D711-0732-1D54-60F2-E79EB08D5E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8472" y="4577206"/>
            <a:ext cx="3359551" cy="2283396"/>
          </a:xfrm>
          <a:prstGeom prst="rect">
            <a:avLst/>
          </a:prstGeom>
        </p:spPr>
      </p:pic>
      <p:pic>
        <p:nvPicPr>
          <p:cNvPr id="11" name="Picture 10" descr="A person taking a selfie&#10;&#10;AI-generated content may be incorrect.">
            <a:extLst>
              <a:ext uri="{FF2B5EF4-FFF2-40B4-BE49-F238E27FC236}">
                <a16:creationId xmlns:a16="http://schemas.microsoft.com/office/drawing/2014/main" id="{AC8808B9-5C48-4E90-0B7B-EBA7672355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23373" y="76380"/>
            <a:ext cx="2437958" cy="1993110"/>
          </a:xfrm>
          <a:prstGeom prst="rect">
            <a:avLst/>
          </a:prstGeom>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2000" advTm="1185"/>
    </mc:Choice>
    <mc:Fallback xmlns="">
      <p:transition spd="slow" advTm="11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2347563"/>
          </a:xfrm>
        </p:spPr>
        <p:txBody>
          <a:bodyPr>
            <a:normAutofit/>
          </a:bodyPr>
          <a:lstStyle/>
          <a:p>
            <a:r>
              <a:rPr lang="en-US" dirty="0"/>
              <a:t>The impact of AI on the Economy</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a:p>
            <a:endParaRPr lang="en-US" dirty="0"/>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pic>
        <p:nvPicPr>
          <p:cNvPr id="3" name="Picture 2">
            <a:extLst>
              <a:ext uri="{FF2B5EF4-FFF2-40B4-BE49-F238E27FC236}">
                <a16:creationId xmlns:a16="http://schemas.microsoft.com/office/drawing/2014/main" id="{05863326-C990-0433-9917-ECE82C7AE49E}"/>
              </a:ext>
            </a:extLst>
          </p:cNvPr>
          <p:cNvPicPr>
            <a:picLocks noChangeAspect="1"/>
          </p:cNvPicPr>
          <p:nvPr/>
        </p:nvPicPr>
        <p:blipFill>
          <a:blip r:embed="rId4"/>
          <a:stretch>
            <a:fillRect/>
          </a:stretch>
        </p:blipFill>
        <p:spPr>
          <a:xfrm>
            <a:off x="4174462" y="-113239"/>
            <a:ext cx="7801032" cy="2466993"/>
          </a:xfrm>
          <a:prstGeom prst="rect">
            <a:avLst/>
          </a:prstGeom>
        </p:spPr>
      </p:pic>
      <p:pic>
        <p:nvPicPr>
          <p:cNvPr id="5" name="Picture 4">
            <a:extLst>
              <a:ext uri="{FF2B5EF4-FFF2-40B4-BE49-F238E27FC236}">
                <a16:creationId xmlns:a16="http://schemas.microsoft.com/office/drawing/2014/main" id="{F38CEE7F-50D5-817A-CAB3-1035DA2C502B}"/>
              </a:ext>
            </a:extLst>
          </p:cNvPr>
          <p:cNvPicPr>
            <a:picLocks noChangeAspect="1"/>
          </p:cNvPicPr>
          <p:nvPr/>
        </p:nvPicPr>
        <p:blipFill>
          <a:blip r:embed="rId5"/>
          <a:stretch>
            <a:fillRect/>
          </a:stretch>
        </p:blipFill>
        <p:spPr>
          <a:xfrm>
            <a:off x="7516487" y="2559168"/>
            <a:ext cx="4179009" cy="367197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11A2CA3-946F-172E-6E16-48B6844884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863" y="3960934"/>
            <a:ext cx="6462980" cy="2347563"/>
          </a:xfrm>
          <a:prstGeom prst="rect">
            <a:avLst/>
          </a:prstGeom>
        </p:spPr>
      </p:pic>
      <p:pic>
        <p:nvPicPr>
          <p:cNvPr id="18" name="Audio 17">
            <a:hlinkClick r:id="" action="ppaction://media"/>
            <a:extLst>
              <a:ext uri="{FF2B5EF4-FFF2-40B4-BE49-F238E27FC236}">
                <a16:creationId xmlns:a16="http://schemas.microsoft.com/office/drawing/2014/main" id="{1A8C1C3E-4756-726D-0859-C2EFF084390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slow" p14:dur="2000" advTm="208"/>
    </mc:Choice>
    <mc:Fallback xmlns="">
      <p:transition spd="slow" advTm="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endParaRPr lang="en-US" sz="1000"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i="1" dirty="0"/>
              <a:t>What IS AI?</a:t>
            </a:r>
          </a:p>
          <a:p>
            <a:r>
              <a:rPr lang="en-US" i="1" dirty="0"/>
              <a:t>How does an LLM work?</a:t>
            </a:r>
          </a:p>
          <a:p>
            <a:r>
              <a:rPr lang="en-US" i="1" dirty="0"/>
              <a:t>What are some of the things LLMs are for</a:t>
            </a:r>
          </a:p>
          <a:p>
            <a:r>
              <a:rPr lang="en-US" i="1" dirty="0"/>
              <a:t>What don’t we understand about AI?</a:t>
            </a:r>
          </a:p>
          <a:p>
            <a:endParaRPr lang="en-US" i="1" dirty="0"/>
          </a:p>
          <a:p>
            <a:endParaRPr lang="en-US" i="1" dirty="0"/>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21" name="Audio 20">
            <a:hlinkClick r:id="" action="ppaction://media"/>
            <a:extLst>
              <a:ext uri="{FF2B5EF4-FFF2-40B4-BE49-F238E27FC236}">
                <a16:creationId xmlns:a16="http://schemas.microsoft.com/office/drawing/2014/main" id="{A04AFA47-2ED5-BA9F-7808-7C4FCCE8FFB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38032334"/>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br>
              <a:rPr lang="en-US" sz="3600" dirty="0"/>
            </a:br>
            <a:r>
              <a:rPr lang="en-US" sz="3600" dirty="0"/>
              <a: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March 2023</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hlinkClick r:id="rId5"/>
            </a:endParaRPr>
          </a:p>
          <a:p>
            <a:r>
              <a:rPr lang="en-US" dirty="0">
                <a:hlinkClick r:id="rId5"/>
              </a:rPr>
              <a:t>The Why of AI</a:t>
            </a:r>
            <a:endParaRPr lang="en-US" dirty="0"/>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E05156D5-4DB0-F64E-61C3-B13D73555759}"/>
              </a:ext>
            </a:extLst>
          </p:cNvPr>
          <p:cNvSpPr>
            <a:spLocks noGrp="1"/>
          </p:cNvSpPr>
          <p:nvPr>
            <p:ph sz="half" idx="2"/>
          </p:nvPr>
        </p:nvSpPr>
        <p:spPr/>
        <p:txBody>
          <a:bodyPr/>
          <a:lstStyle/>
          <a:p>
            <a:endParaRPr lang="en-US"/>
          </a:p>
        </p:txBody>
      </p:sp>
      <p:pic>
        <p:nvPicPr>
          <p:cNvPr id="3" name="Picture 2">
            <a:extLst>
              <a:ext uri="{FF2B5EF4-FFF2-40B4-BE49-F238E27FC236}">
                <a16:creationId xmlns:a16="http://schemas.microsoft.com/office/drawing/2014/main" id="{321F35B5-FA33-A085-51EE-FC22D3270D45}"/>
              </a:ext>
            </a:extLst>
          </p:cNvPr>
          <p:cNvPicPr>
            <a:picLocks noChangeAspect="1"/>
          </p:cNvPicPr>
          <p:nvPr/>
        </p:nvPicPr>
        <p:blipFill>
          <a:blip r:embed="rId6"/>
          <a:stretch>
            <a:fillRect/>
          </a:stretch>
        </p:blipFill>
        <p:spPr>
          <a:xfrm>
            <a:off x="208020" y="0"/>
            <a:ext cx="11775960" cy="6858000"/>
          </a:xfrm>
          <a:prstGeom prst="rect">
            <a:avLst/>
          </a:prstGeom>
        </p:spPr>
      </p:pic>
      <p:pic>
        <p:nvPicPr>
          <p:cNvPr id="23" name="Audio 22">
            <a:hlinkClick r:id="" action="ppaction://media"/>
            <a:extLst>
              <a:ext uri="{FF2B5EF4-FFF2-40B4-BE49-F238E27FC236}">
                <a16:creationId xmlns:a16="http://schemas.microsoft.com/office/drawing/2014/main" id="{7E10DAE6-6BBD-707B-EC74-D3CEC2C302E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37222462"/>
      </p:ext>
    </p:extLst>
  </p:cSld>
  <p:clrMapOvr>
    <a:masterClrMapping/>
  </p:clrMapOvr>
  <mc:AlternateContent xmlns:mc="http://schemas.openxmlformats.org/markup-compatibility/2006" xmlns:p14="http://schemas.microsoft.com/office/powerpoint/2010/main">
    <mc:Choice Requires="p14">
      <p:transition spd="slow" p14:dur="2000" advTm="444"/>
    </mc:Choice>
    <mc:Fallback xmlns="">
      <p:transition spd="slow" advTm="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fontScale="90000"/>
          </a:bodyPr>
          <a:lstStyle/>
          <a:p>
            <a:r>
              <a:rPr lang="en-US" dirty="0"/>
              <a:t>The Why of AI</a:t>
            </a:r>
            <a:br>
              <a:rPr lang="en-US" dirty="0"/>
            </a:br>
            <a:r>
              <a:rPr lang="en-US" sz="3100" dirty="0"/>
              <a:t>Alan Turing &amp; Sam Altman discuss the ethical use of AI in TA</a:t>
            </a:r>
            <a:br>
              <a:rPr lang="en-US" sz="3600" dirty="0"/>
            </a:br>
            <a:r>
              <a:rPr lang="en-US" sz="3600" dirty="0"/>
              <a: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a:p>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Ethics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E05156D5-4DB0-F64E-61C3-B13D73555759}"/>
              </a:ext>
            </a:extLst>
          </p:cNvPr>
          <p:cNvSpPr>
            <a:spLocks noGrp="1"/>
          </p:cNvSpPr>
          <p:nvPr>
            <p:ph sz="half" idx="2"/>
          </p:nvPr>
        </p:nvSpPr>
        <p:spPr/>
        <p:txBody>
          <a:bodyPr/>
          <a:lstStyle/>
          <a:p>
            <a:endParaRPr lang="en-US"/>
          </a:p>
        </p:txBody>
      </p:sp>
      <p:pic>
        <p:nvPicPr>
          <p:cNvPr id="3" name="Picture 2">
            <a:extLst>
              <a:ext uri="{FF2B5EF4-FFF2-40B4-BE49-F238E27FC236}">
                <a16:creationId xmlns:a16="http://schemas.microsoft.com/office/drawing/2014/main" id="{8D39969B-A1F8-EDC2-AA8C-52EF179960BC}"/>
              </a:ext>
            </a:extLst>
          </p:cNvPr>
          <p:cNvPicPr>
            <a:picLocks noChangeAspect="1"/>
          </p:cNvPicPr>
          <p:nvPr/>
        </p:nvPicPr>
        <p:blipFill>
          <a:blip r:embed="rId6"/>
          <a:stretch>
            <a:fillRect/>
          </a:stretch>
        </p:blipFill>
        <p:spPr>
          <a:xfrm>
            <a:off x="1809848" y="1653210"/>
            <a:ext cx="7816283" cy="4376158"/>
          </a:xfrm>
          <a:prstGeom prst="rect">
            <a:avLst/>
          </a:prstGeom>
        </p:spPr>
      </p:pic>
      <p:pic>
        <p:nvPicPr>
          <p:cNvPr id="24" name="Audio 23">
            <a:hlinkClick r:id="" action="ppaction://media"/>
            <a:extLst>
              <a:ext uri="{FF2B5EF4-FFF2-40B4-BE49-F238E27FC236}">
                <a16:creationId xmlns:a16="http://schemas.microsoft.com/office/drawing/2014/main" id="{00313F1C-1C20-C970-5C7F-AA8AF00CF9A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0263720"/>
      </p:ext>
    </p:extLst>
  </p:cSld>
  <p:clrMapOvr>
    <a:masterClrMapping/>
  </p:clrMapOvr>
  <mc:AlternateContent xmlns:mc="http://schemas.openxmlformats.org/markup-compatibility/2006" xmlns:p14="http://schemas.microsoft.com/office/powerpoint/2010/main">
    <mc:Choice Requires="p14">
      <p:transition spd="slow" p14:dur="2000" advTm="233"/>
    </mc:Choice>
    <mc:Fallback xmlns="">
      <p:transition spd="slow" advTm="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endParaRPr lang="en-US" sz="1000"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i="1" dirty="0"/>
              <a:t>What are the ethical considerations of using AI ?</a:t>
            </a:r>
          </a:p>
          <a:p>
            <a:r>
              <a:rPr lang="en-US" i="1" dirty="0"/>
              <a:t>What sorts of things should be automated</a:t>
            </a:r>
          </a:p>
          <a:p>
            <a:r>
              <a:rPr lang="en-US" i="1" dirty="0"/>
              <a:t>What activities should we put guard rails around or not consider using AI at all?</a:t>
            </a:r>
          </a:p>
          <a:p>
            <a:endParaRPr lang="en-US" i="1" dirty="0"/>
          </a:p>
          <a:p>
            <a:endParaRPr lang="en-US" i="1" dirty="0"/>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pic>
        <p:nvPicPr>
          <p:cNvPr id="25" name="Audio 24">
            <a:hlinkClick r:id="" action="ppaction://media"/>
            <a:extLst>
              <a:ext uri="{FF2B5EF4-FFF2-40B4-BE49-F238E27FC236}">
                <a16:creationId xmlns:a16="http://schemas.microsoft.com/office/drawing/2014/main" id="{62102296-7851-0407-DA6C-A7D72339EBA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8372005"/>
      </p:ext>
    </p:extLst>
  </p:cSld>
  <p:clrMapOvr>
    <a:masterClrMapping/>
  </p:clrMapOvr>
  <mc:AlternateContent xmlns:mc="http://schemas.openxmlformats.org/markup-compatibility/2006" xmlns:p14="http://schemas.microsoft.com/office/powerpoint/2010/main">
    <mc:Choice Requires="p14">
      <p:transition spd="slow" p14:dur="2000" advTm="345"/>
    </mc:Choice>
    <mc:Fallback xmlns="">
      <p:transition spd="slow" advTm="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Creating GPTs </a:t>
            </a:r>
            <a:r>
              <a:rPr lang="en-US" dirty="0"/>
              <a:t>101</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Part 1 Teaching the AI to Write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sz="1000" dirty="0"/>
              <a:t>1. Prioritize Clarity – Keep sentences simple and easy to understand.</a:t>
            </a:r>
          </a:p>
          <a:p>
            <a:r>
              <a:rPr lang="en-US" sz="1000" dirty="0"/>
              <a:t>2. Show, Don’t Just Tell – Use vivid details to engage the reader.</a:t>
            </a:r>
          </a:p>
          <a:p>
            <a:r>
              <a:rPr lang="en-US" sz="1000" dirty="0"/>
              <a:t>3. Keep Sentences Concise – Avoid unnecessary words or complexity.</a:t>
            </a:r>
          </a:p>
          <a:p>
            <a:r>
              <a:rPr lang="en-US" sz="1000" dirty="0"/>
              <a:t>4. Make Every Sentence Serve a Purpose – Cut out fluff.</a:t>
            </a:r>
          </a:p>
          <a:p>
            <a:r>
              <a:rPr lang="en-US" sz="1000" dirty="0"/>
              <a:t>5. Use Active Voice Instead of Passive – Make sentences direct and strong</a:t>
            </a: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1800" dirty="0">
                <a:effectLst/>
                <a:latin typeface="Garamond" panose="02020404030301010803" pitchFamily="18" charset="0"/>
                <a:ea typeface="Calibri" panose="020F0502020204030204" pitchFamily="34" charset="0"/>
                <a:cs typeface="Times New Roman" panose="02020603050405020304" pitchFamily="18" charset="0"/>
              </a:rPr>
              <a:t>-By Humanizer GPT  </a:t>
            </a:r>
            <a:endParaRPr lang="en-US" sz="1800"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sz="1000" dirty="0"/>
              <a:t>6. Vary Sentence Structure – Mix short and long sentences for flow.</a:t>
            </a:r>
          </a:p>
          <a:p>
            <a:r>
              <a:rPr lang="en-US" sz="1000" dirty="0"/>
              <a:t>7. Use Strong Verbs – Replace weak verbs with powerful alternatives.</a:t>
            </a:r>
          </a:p>
          <a:p>
            <a:r>
              <a:rPr lang="en-US" sz="1000" dirty="0"/>
              <a:t>8. Be Specific – Avoid vague descriptions, use precise details.</a:t>
            </a:r>
          </a:p>
          <a:p>
            <a:r>
              <a:rPr lang="en-US" sz="1000" dirty="0"/>
              <a:t>9. Use Natural, Conversational Language – Keep writing engaging.</a:t>
            </a:r>
          </a:p>
          <a:p>
            <a:r>
              <a:rPr lang="en-US" sz="1000" dirty="0"/>
              <a:t>10. Tailor Writing to the Audience – Adjust tone based on who is reading.</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kumimoji="0" lang="en-US" sz="1100" b="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3" name="Picture 2">
            <a:extLst>
              <a:ext uri="{FF2B5EF4-FFF2-40B4-BE49-F238E27FC236}">
                <a16:creationId xmlns:a16="http://schemas.microsoft.com/office/drawing/2014/main" id="{3FE49B47-1143-E757-DE03-D77D9A663D59}"/>
              </a:ext>
            </a:extLst>
          </p:cNvPr>
          <p:cNvPicPr>
            <a:picLocks noChangeAspect="1"/>
          </p:cNvPicPr>
          <p:nvPr/>
        </p:nvPicPr>
        <p:blipFill>
          <a:blip r:embed="rId5"/>
          <a:stretch>
            <a:fillRect/>
          </a:stretch>
        </p:blipFill>
        <p:spPr>
          <a:xfrm>
            <a:off x="9705593" y="94850"/>
            <a:ext cx="1786425" cy="1786425"/>
          </a:xfrm>
          <a:prstGeom prst="rect">
            <a:avLst/>
          </a:prstGeom>
        </p:spPr>
      </p:pic>
      <p:pic>
        <p:nvPicPr>
          <p:cNvPr id="41" name="Audio 40">
            <a:hlinkClick r:id="" action="ppaction://media"/>
            <a:extLst>
              <a:ext uri="{FF2B5EF4-FFF2-40B4-BE49-F238E27FC236}">
                <a16:creationId xmlns:a16="http://schemas.microsoft.com/office/drawing/2014/main" id="{95C715D9-1387-B06B-9256-05738077F4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2098065"/>
      </p:ext>
    </p:extLst>
  </p:cSld>
  <p:clrMapOvr>
    <a:masterClrMapping/>
  </p:clrMapOvr>
  <mc:AlternateContent xmlns:mc="http://schemas.openxmlformats.org/markup-compatibility/2006" xmlns:p14="http://schemas.microsoft.com/office/powerpoint/2010/main">
    <mc:Choice Requires="p14">
      <p:transition spd="slow" p14:dur="2000" advTm="370"/>
    </mc:Choice>
    <mc:Fallback xmlns="">
      <p:transition spd="slow" advTm="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Creating GPTs </a:t>
            </a:r>
            <a:r>
              <a:rPr lang="en-US" dirty="0"/>
              <a:t>101</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pPr marL="0" marR="0" lvl="0" indent="0" algn="l" defTabSz="914400" rtl="0" eaLnBrk="1" fontAlgn="auto" latinLnBrk="0" hangingPunct="1">
              <a:lnSpc>
                <a:spcPct val="110000"/>
              </a:lnSpc>
              <a:spcBef>
                <a:spcPts val="1000"/>
              </a:spcBef>
              <a:spcAft>
                <a:spcPts val="800"/>
              </a:spcAft>
              <a:buClrTx/>
              <a:buSzTx/>
              <a:buNone/>
              <a:tabLst/>
              <a:defRPr/>
            </a:pP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endParaRPr lang="en-US" dirty="0"/>
          </a:p>
        </p:txBody>
      </p:sp>
      <p:pic>
        <p:nvPicPr>
          <p:cNvPr id="16" name="Content Placeholder 15">
            <a:extLst>
              <a:ext uri="{FF2B5EF4-FFF2-40B4-BE49-F238E27FC236}">
                <a16:creationId xmlns:a16="http://schemas.microsoft.com/office/drawing/2014/main" id="{6745A202-3A02-8307-18BF-FCD166533454}"/>
              </a:ext>
            </a:extLst>
          </p:cNvPr>
          <p:cNvPicPr>
            <a:picLocks noGrp="1" noChangeAspect="1"/>
          </p:cNvPicPr>
          <p:nvPr>
            <p:ph sz="quarter" idx="4"/>
          </p:nvPr>
        </p:nvPicPr>
        <p:blipFill>
          <a:blip r:embed="rId5"/>
          <a:stretch>
            <a:fillRect/>
          </a:stretch>
        </p:blipFill>
        <p:spPr>
          <a:xfrm>
            <a:off x="4650289" y="4424117"/>
            <a:ext cx="4361950" cy="2251620"/>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sz="1000" dirty="0">
                <a:hlinkClick r:id="rId6"/>
              </a:rPr>
              <a:t>)</a:t>
            </a:r>
            <a:endParaRPr kumimoji="0" lang="en-US" sz="1100" b="0" i="0" u="none" strike="noStrike" kern="1200" cap="none" spc="0" normalizeH="0" baseline="0" noProof="0" dirty="0">
              <a:ln>
                <a:noFill/>
              </a:ln>
              <a:solidFill>
                <a:prstClr val="white">
                  <a:alpha val="60000"/>
                </a:prstClr>
              </a:solidFill>
              <a:effectLst/>
              <a:uLnTx/>
              <a:uFillTx/>
              <a:latin typeface="Gill Sans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3" name="Picture 2">
            <a:extLst>
              <a:ext uri="{FF2B5EF4-FFF2-40B4-BE49-F238E27FC236}">
                <a16:creationId xmlns:a16="http://schemas.microsoft.com/office/drawing/2014/main" id="{3FE49B47-1143-E757-DE03-D77D9A663D59}"/>
              </a:ext>
            </a:extLst>
          </p:cNvPr>
          <p:cNvPicPr>
            <a:picLocks noChangeAspect="1"/>
          </p:cNvPicPr>
          <p:nvPr/>
        </p:nvPicPr>
        <p:blipFill>
          <a:blip r:embed="rId7"/>
          <a:stretch>
            <a:fillRect/>
          </a:stretch>
        </p:blipFill>
        <p:spPr>
          <a:xfrm>
            <a:off x="9705593" y="94850"/>
            <a:ext cx="1786425" cy="1786425"/>
          </a:xfrm>
          <a:prstGeom prst="rect">
            <a:avLst/>
          </a:prstGeom>
        </p:spPr>
      </p:pic>
      <p:pic>
        <p:nvPicPr>
          <p:cNvPr id="8" name="Picture 7">
            <a:extLst>
              <a:ext uri="{FF2B5EF4-FFF2-40B4-BE49-F238E27FC236}">
                <a16:creationId xmlns:a16="http://schemas.microsoft.com/office/drawing/2014/main" id="{FCAD3235-E694-B153-BAD7-C6B1ACC9E636}"/>
              </a:ext>
            </a:extLst>
          </p:cNvPr>
          <p:cNvPicPr>
            <a:picLocks noChangeAspect="1"/>
          </p:cNvPicPr>
          <p:nvPr/>
        </p:nvPicPr>
        <p:blipFill>
          <a:blip r:embed="rId8"/>
          <a:stretch>
            <a:fillRect/>
          </a:stretch>
        </p:blipFill>
        <p:spPr>
          <a:xfrm>
            <a:off x="-1204783" y="1731375"/>
            <a:ext cx="5818075" cy="4944362"/>
          </a:xfrm>
          <a:prstGeom prst="rect">
            <a:avLst/>
          </a:prstGeom>
        </p:spPr>
      </p:pic>
      <p:pic>
        <p:nvPicPr>
          <p:cNvPr id="14" name="Picture 13">
            <a:extLst>
              <a:ext uri="{FF2B5EF4-FFF2-40B4-BE49-F238E27FC236}">
                <a16:creationId xmlns:a16="http://schemas.microsoft.com/office/drawing/2014/main" id="{3EBFEF23-3D4E-FDA9-1787-39A329794459}"/>
              </a:ext>
            </a:extLst>
          </p:cNvPr>
          <p:cNvPicPr>
            <a:picLocks noChangeAspect="1"/>
          </p:cNvPicPr>
          <p:nvPr/>
        </p:nvPicPr>
        <p:blipFill>
          <a:blip r:embed="rId9"/>
          <a:stretch>
            <a:fillRect/>
          </a:stretch>
        </p:blipFill>
        <p:spPr>
          <a:xfrm>
            <a:off x="4655775" y="1739155"/>
            <a:ext cx="4365495" cy="2677182"/>
          </a:xfrm>
          <a:prstGeom prst="rect">
            <a:avLst/>
          </a:prstGeom>
        </p:spPr>
      </p:pic>
      <p:pic>
        <p:nvPicPr>
          <p:cNvPr id="30" name="Audio 29">
            <a:hlinkClick r:id="" action="ppaction://media"/>
            <a:extLst>
              <a:ext uri="{FF2B5EF4-FFF2-40B4-BE49-F238E27FC236}">
                <a16:creationId xmlns:a16="http://schemas.microsoft.com/office/drawing/2014/main" id="{D045562B-99C1-207B-70B0-BB4AB40E112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30202259"/>
      </p:ext>
    </p:extLst>
  </p:cSld>
  <p:clrMapOvr>
    <a:masterClrMapping/>
  </p:clrMapOvr>
  <mc:AlternateContent xmlns:mc="http://schemas.openxmlformats.org/markup-compatibility/2006" xmlns:p14="http://schemas.microsoft.com/office/powerpoint/2010/main">
    <mc:Choice Requires="p14">
      <p:transition spd="slow" p14:dur="2000" advTm="435"/>
    </mc:Choice>
    <mc:Fallback xmlns="">
      <p:transition spd="slow" advTm="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181E2-2EA2-9D52-46B1-33DCDBFC2C22}"/>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68C9633A-B57E-D692-1908-C366855A103A}"/>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2FFEE450-2FC0-D122-32C0-56CD01753BAC}"/>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7" name="Oval 26">
              <a:extLst>
                <a:ext uri="{FF2B5EF4-FFF2-40B4-BE49-F238E27FC236}">
                  <a16:creationId xmlns:a16="http://schemas.microsoft.com/office/drawing/2014/main" id="{C23916E3-FF83-8194-11E9-C5AEE899369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p:nvSpPr>
          <p:cNvPr id="7" name="Title 6">
            <a:extLst>
              <a:ext uri="{FF2B5EF4-FFF2-40B4-BE49-F238E27FC236}">
                <a16:creationId xmlns:a16="http://schemas.microsoft.com/office/drawing/2014/main" id="{DADB1D3C-E4C0-BB84-EEF8-C08AD8BCA6ED}"/>
              </a:ext>
            </a:extLst>
          </p:cNvPr>
          <p:cNvSpPr>
            <a:spLocks noGrp="1"/>
          </p:cNvSpPr>
          <p:nvPr>
            <p:ph type="title"/>
          </p:nvPr>
        </p:nvSpPr>
        <p:spPr>
          <a:xfrm>
            <a:off x="550862" y="549275"/>
            <a:ext cx="11097551" cy="1332000"/>
          </a:xfrm>
        </p:spPr>
        <p:txBody>
          <a:bodyPr>
            <a:normAutofit/>
          </a:bodyPr>
          <a:lstStyle/>
          <a:p>
            <a:r>
              <a:rPr lang="en-US" i="1" dirty="0"/>
              <a:t>Creating GPTs </a:t>
            </a:r>
            <a:r>
              <a:rPr lang="en-US" dirty="0"/>
              <a:t>101</a:t>
            </a:r>
          </a:p>
        </p:txBody>
      </p:sp>
      <p:sp>
        <p:nvSpPr>
          <p:cNvPr id="9" name="Text Placeholder 8">
            <a:extLst>
              <a:ext uri="{FF2B5EF4-FFF2-40B4-BE49-F238E27FC236}">
                <a16:creationId xmlns:a16="http://schemas.microsoft.com/office/drawing/2014/main" id="{42E27035-6D32-DE4A-77B5-7AE080D5CBA7}"/>
              </a:ext>
            </a:extLst>
          </p:cNvPr>
          <p:cNvSpPr>
            <a:spLocks noGrp="1"/>
          </p:cNvSpPr>
          <p:nvPr>
            <p:ph type="body" idx="1"/>
          </p:nvPr>
        </p:nvSpPr>
        <p:spPr>
          <a:xfrm>
            <a:off x="550864" y="1731375"/>
            <a:ext cx="5437186"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Part 2 Instructions</a:t>
            </a:r>
            <a:endParaRPr lang="en-US" dirty="0"/>
          </a:p>
        </p:txBody>
      </p:sp>
      <p:sp>
        <p:nvSpPr>
          <p:cNvPr id="10" name="Content Placeholder 9">
            <a:extLst>
              <a:ext uri="{FF2B5EF4-FFF2-40B4-BE49-F238E27FC236}">
                <a16:creationId xmlns:a16="http://schemas.microsoft.com/office/drawing/2014/main" id="{76A9F429-BACB-8F5B-2738-48DEAF37AB40}"/>
              </a:ext>
            </a:extLst>
          </p:cNvPr>
          <p:cNvSpPr>
            <a:spLocks noGrp="1"/>
          </p:cNvSpPr>
          <p:nvPr>
            <p:ph sz="half" idx="2"/>
          </p:nvPr>
        </p:nvSpPr>
        <p:spPr>
          <a:xfrm>
            <a:off x="550863" y="2427370"/>
            <a:ext cx="5429114"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00" b="1" u="sng" dirty="0">
                <a:solidFill>
                  <a:prstClr val="white">
                    <a:alpha val="60000"/>
                  </a:prstClr>
                </a:solidFill>
                <a:latin typeface="Gill Sans MT"/>
              </a:rPr>
              <a:t>Directions:</a:t>
            </a:r>
            <a:r>
              <a:rPr lang="en-US" sz="1000" dirty="0">
                <a:solidFill>
                  <a:prstClr val="white">
                    <a:alpha val="60000"/>
                  </a:prstClr>
                </a:solidFill>
                <a:latin typeface="Gill Sans MT"/>
              </a:rPr>
              <a:t> This GPT specializes in writing recruiting emails  The directions for writing and completing these tasks are below.  Please read this before, writing an email</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Step 1:</a:t>
            </a:r>
            <a:r>
              <a:rPr kumimoji="0" lang="en-US" sz="1050" i="0" strike="noStrike" kern="1200" cap="none" spc="0" normalizeH="0" baseline="0" noProof="0" dirty="0">
                <a:ln>
                  <a:noFill/>
                </a:ln>
                <a:solidFill>
                  <a:prstClr val="white">
                    <a:alpha val="60000"/>
                  </a:prstClr>
                </a:solidFill>
                <a:effectLst/>
                <a:uLnTx/>
                <a:uFillTx/>
                <a:latin typeface="Gill Sans MT"/>
                <a:ea typeface="+mn-ea"/>
                <a:cs typeface="+mn-cs"/>
              </a:rPr>
              <a:t> Ask the user for the following information.  Who is the </a:t>
            </a:r>
            <a:r>
              <a:rPr lang="en-US" sz="1050" dirty="0">
                <a:solidFill>
                  <a:prstClr val="white">
                    <a:alpha val="60000"/>
                  </a:prstClr>
                </a:solidFill>
                <a:latin typeface="Gill Sans MT"/>
              </a:rPr>
              <a:t>email to, ask for a resume, and what job is the email about, ask for a job description.</a:t>
            </a:r>
          </a:p>
          <a:p>
            <a:pPr>
              <a:defRPr/>
            </a:pPr>
            <a:r>
              <a:rPr lang="en-US" sz="1050" b="1" u="sng" dirty="0">
                <a:solidFill>
                  <a:prstClr val="white">
                    <a:alpha val="60000"/>
                  </a:prstClr>
                </a:solidFill>
                <a:latin typeface="Gill Sans MT"/>
              </a:rPr>
              <a:t>Step 2:</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Start all emails with an interesting fact or a question</a:t>
            </a:r>
            <a:r>
              <a:rPr lang="en-US" sz="1050" dirty="0">
                <a:solidFill>
                  <a:prstClr val="white">
                    <a:alpha val="60000"/>
                  </a:prstClr>
                </a:solidFill>
                <a:latin typeface="Gill Sans MT"/>
              </a:rPr>
              <a:t> </a:t>
            </a: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50" b="1" u="sng" dirty="0">
                <a:solidFill>
                  <a:prstClr val="white">
                    <a:alpha val="60000"/>
                  </a:prstClr>
                </a:solidFill>
                <a:latin typeface="Gill Sans MT"/>
              </a:rPr>
              <a:t>Step 3:</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If you start with “I hope this email finds you well” replace with “Greetings!”</a:t>
            </a:r>
          </a:p>
          <a:p>
            <a:pPr>
              <a:defRPr/>
            </a:pPr>
            <a:r>
              <a:rPr lang="en-US" sz="1050" b="1" u="sng" dirty="0">
                <a:solidFill>
                  <a:prstClr val="white">
                    <a:alpha val="60000"/>
                  </a:prstClr>
                </a:solidFill>
                <a:latin typeface="Gill Sans MT"/>
              </a:rPr>
              <a:t>Step 4:</a:t>
            </a:r>
            <a:r>
              <a:rPr lang="en-US" sz="1050" b="1" dirty="0">
                <a:solidFill>
                  <a:prstClr val="white">
                    <a:alpha val="60000"/>
                  </a:prstClr>
                </a:solidFill>
                <a:latin typeface="Gill Sans MT"/>
              </a:rPr>
              <a:t> Step 3 is  a mandatory task</a:t>
            </a: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50" b="1" u="sng" dirty="0">
                <a:solidFill>
                  <a:prstClr val="white">
                    <a:alpha val="60000"/>
                  </a:prstClr>
                </a:solidFill>
                <a:latin typeface="Gill Sans MT"/>
              </a:rPr>
              <a:t>Step 5</a:t>
            </a: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a:t>
            </a:r>
            <a:r>
              <a:rPr lang="en-US" sz="1050" b="1" dirty="0">
                <a:solidFill>
                  <a:prstClr val="white">
                    <a:alpha val="60000"/>
                  </a:prstClr>
                </a:solidFill>
                <a:latin typeface="Gill Sans MT"/>
              </a:rPr>
              <a:t> </a:t>
            </a:r>
            <a:r>
              <a:rPr lang="en-US" sz="1050" dirty="0">
                <a:solidFill>
                  <a:prstClr val="white">
                    <a:alpha val="60000"/>
                  </a:prstClr>
                </a:solidFill>
                <a:latin typeface="Gill Sans MT"/>
              </a:rPr>
              <a:t>End all emails with a call to action. </a:t>
            </a:r>
          </a:p>
          <a:p>
            <a:pPr marL="0" marR="0" lvl="0" indent="0" algn="l" defTabSz="914400" rtl="0" eaLnBrk="1" fontAlgn="auto" latinLnBrk="0" hangingPunct="1">
              <a:lnSpc>
                <a:spcPct val="110000"/>
              </a:lnSpc>
              <a:spcBef>
                <a:spcPts val="1000"/>
              </a:spcBef>
              <a:spcAft>
                <a:spcPts val="800"/>
              </a:spcAft>
              <a:buClrTx/>
              <a:buSzTx/>
              <a:buNone/>
              <a:tabLst/>
              <a:defRPr/>
            </a:pP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11" name="Text Placeholder 10">
            <a:extLst>
              <a:ext uri="{FF2B5EF4-FFF2-40B4-BE49-F238E27FC236}">
                <a16:creationId xmlns:a16="http://schemas.microsoft.com/office/drawing/2014/main" id="{E710412F-D217-06B8-AC1F-D7F09BE14E1E}"/>
              </a:ext>
            </a:extLst>
          </p:cNvPr>
          <p:cNvSpPr>
            <a:spLocks noGrp="1"/>
          </p:cNvSpPr>
          <p:nvPr>
            <p:ph type="body" sz="quarter" idx="3"/>
          </p:nvPr>
        </p:nvSpPr>
        <p:spPr>
          <a:xfrm>
            <a:off x="6212024" y="1731375"/>
            <a:ext cx="5436392" cy="535354"/>
          </a:xfrm>
        </p:spPr>
        <p:txBody>
          <a:bodyPr/>
          <a:lstStyle/>
          <a:p>
            <a:r>
              <a:rPr lang="en-US" sz="1800" dirty="0">
                <a:effectLst/>
                <a:latin typeface="Garamond" panose="02020404030301010803" pitchFamily="18" charset="0"/>
                <a:ea typeface="Calibri" panose="020F0502020204030204" pitchFamily="34" charset="0"/>
                <a:cs typeface="Times New Roman" panose="02020603050405020304" pitchFamily="18" charset="0"/>
              </a:rPr>
              <a:t>Part 3 Giving Examples </a:t>
            </a:r>
            <a:endParaRPr lang="en-US" dirty="0"/>
          </a:p>
        </p:txBody>
      </p:sp>
      <p:sp>
        <p:nvSpPr>
          <p:cNvPr id="12" name="Content Placeholder 11">
            <a:extLst>
              <a:ext uri="{FF2B5EF4-FFF2-40B4-BE49-F238E27FC236}">
                <a16:creationId xmlns:a16="http://schemas.microsoft.com/office/drawing/2014/main" id="{B9864A93-3CCA-FD77-961F-3E680A184FB8}"/>
              </a:ext>
            </a:extLst>
          </p:cNvPr>
          <p:cNvSpPr>
            <a:spLocks noGrp="1"/>
          </p:cNvSpPr>
          <p:nvPr>
            <p:ph sz="quarter" idx="4"/>
          </p:nvPr>
        </p:nvSpPr>
        <p:spPr>
          <a:xfrm>
            <a:off x="6212023" y="2427370"/>
            <a:ext cx="5436391"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00" b="1" u="sng" dirty="0">
                <a:solidFill>
                  <a:prstClr val="white">
                    <a:alpha val="60000"/>
                  </a:prstClr>
                </a:solidFill>
                <a:latin typeface="Gill Sans MT"/>
              </a:rPr>
              <a:t>Example 1:</a:t>
            </a:r>
            <a:r>
              <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rPr>
              <a:t> Technology Candidate Outreach Example</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rPr>
              <a:t>"Did you know that software developers who switch companies every 2-3 years typically see a 15% increase in salary? With your impressive coding skills, you could be looking at an exciting new role with a leading tech firm we're partnering with. Interested in hearing more?"</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50" b="1" u="sng" dirty="0">
                <a:solidFill>
                  <a:prstClr val="white">
                    <a:alpha val="60000"/>
                  </a:prstClr>
                </a:solidFill>
                <a:latin typeface="Gill Sans MT"/>
              </a:rPr>
              <a:t>Example 2</a:t>
            </a: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 </a:t>
            </a:r>
            <a:r>
              <a:rPr kumimoji="0" lang="en-US" sz="1050" b="1" i="0" strike="noStrike" kern="1200" cap="none" spc="0" normalizeH="0" baseline="0" noProof="0" dirty="0">
                <a:ln>
                  <a:noFill/>
                </a:ln>
                <a:solidFill>
                  <a:prstClr val="white">
                    <a:alpha val="60000"/>
                  </a:prstClr>
                </a:solidFill>
                <a:effectLst/>
                <a:uLnTx/>
                <a:uFillTx/>
                <a:latin typeface="Gill Sans MT"/>
                <a:ea typeface="+mn-ea"/>
                <a:cs typeface="+mn-cs"/>
              </a:rPr>
              <a:t>Executive Candidate Outreach Example</a:t>
            </a:r>
          </a:p>
          <a:p>
            <a:pPr>
              <a:defRPr/>
            </a:pPr>
            <a:r>
              <a:rPr kumimoji="0" lang="en-US" sz="1050" b="1" i="0" strike="noStrike" kern="1200" cap="none" spc="0" normalizeH="0" baseline="0" noProof="0" dirty="0">
                <a:ln>
                  <a:noFill/>
                </a:ln>
                <a:solidFill>
                  <a:prstClr val="white">
                    <a:alpha val="60000"/>
                  </a:prstClr>
                </a:solidFill>
                <a:effectLst/>
                <a:uLnTx/>
                <a:uFillTx/>
                <a:latin typeface="Gill Sans MT"/>
                <a:ea typeface="+mn-ea"/>
                <a:cs typeface="+mn-cs"/>
              </a:rPr>
              <a:t>"</a:t>
            </a:r>
            <a:r>
              <a:rPr lang="en-US" sz="1000" dirty="0">
                <a:solidFill>
                  <a:prstClr val="white">
                    <a:alpha val="60000"/>
                  </a:prstClr>
                </a:solidFill>
                <a:latin typeface="Gill Sans MT"/>
              </a:rPr>
              <a:t>Are you aware that 70% of executives believe the right opportunity comes from unexpected connections? Given your proven track record in strategic leadership, I’d love to discuss a discreet and potentially game-changing opportunity with a Fortune 500 company."</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50" b="1" u="sng" dirty="0">
                <a:solidFill>
                  <a:prstClr val="white">
                    <a:alpha val="60000"/>
                  </a:prstClr>
                </a:solidFill>
                <a:latin typeface="Gill Sans MT"/>
              </a:rPr>
              <a:t>Example 3:</a:t>
            </a:r>
            <a:r>
              <a:rPr lang="en-US" sz="1050" b="1" dirty="0">
                <a:solidFill>
                  <a:prstClr val="white">
                    <a:alpha val="60000"/>
                  </a:prstClr>
                </a:solidFill>
                <a:latin typeface="Gill Sans MT"/>
              </a:rPr>
              <a:t> Call to Action</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i="0" u="none" strike="noStrike" kern="1200" cap="none" spc="0" normalizeH="0" baseline="0" noProof="0" dirty="0">
                <a:ln>
                  <a:noFill/>
                </a:ln>
                <a:solidFill>
                  <a:prstClr val="white">
                    <a:alpha val="60000"/>
                  </a:prstClr>
                </a:solidFill>
                <a:effectLst/>
                <a:uLnTx/>
                <a:uFillTx/>
                <a:latin typeface="Gill Sans MT"/>
                <a:ea typeface="+mn-ea"/>
                <a:cs typeface="+mn-cs"/>
              </a:rPr>
              <a:t>“My middle name is opportunity; </a:t>
            </a:r>
            <a:r>
              <a:rPr lang="en-US" sz="1050" dirty="0">
                <a:solidFill>
                  <a:prstClr val="white">
                    <a:alpha val="60000"/>
                  </a:prstClr>
                </a:solidFill>
                <a:latin typeface="Gill Sans MT"/>
              </a:rPr>
              <a:t>do you have 15 minutes to speak with me?”</a:t>
            </a:r>
            <a:endParaRPr kumimoji="0" lang="en-US" sz="105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4" name="Date Placeholder 3">
            <a:extLst>
              <a:ext uri="{FF2B5EF4-FFF2-40B4-BE49-F238E27FC236}">
                <a16:creationId xmlns:a16="http://schemas.microsoft.com/office/drawing/2014/main" id="{9A5D8148-C092-4D6A-4525-8E1C2401050C}"/>
              </a:ext>
            </a:extLst>
          </p:cNvPr>
          <p:cNvSpPr>
            <a:spLocks noGrp="1"/>
          </p:cNvSpPr>
          <p:nvPr>
            <p:ph type="dt" sz="half" idx="10"/>
          </p:nvPr>
        </p:nvSpPr>
        <p:spPr>
          <a:xfrm>
            <a:off x="550863" y="6507212"/>
            <a:ext cx="262890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5" name="Footer Placeholder 4">
            <a:extLst>
              <a:ext uri="{FF2B5EF4-FFF2-40B4-BE49-F238E27FC236}">
                <a16:creationId xmlns:a16="http://schemas.microsoft.com/office/drawing/2014/main" id="{D92D4A62-FD92-1D78-5BAD-F3B62960B778}"/>
              </a:ext>
            </a:extLst>
          </p:cNvPr>
          <p:cNvSpPr>
            <a:spLocks noGrp="1"/>
          </p:cNvSpPr>
          <p:nvPr>
            <p:ph type="ftr" sz="quarter" idx="11"/>
          </p:nvPr>
        </p:nvSpPr>
        <p:spPr>
          <a:xfrm>
            <a:off x="3359150" y="6507212"/>
            <a:ext cx="6379210" cy="153888"/>
          </a:xfrm>
        </p:spPr>
        <p:txBody>
          <a:bodyPr/>
          <a:lstStyle/>
          <a:p>
            <a:endParaRPr kumimoji="0" lang="en-US" sz="1100" b="0" i="0" u="none" strike="noStrike" kern="1200" cap="none" spc="0" normalizeH="0" baseline="0" noProof="0" dirty="0">
              <a:ln>
                <a:noFill/>
              </a:ln>
              <a:solidFill>
                <a:prstClr val="white">
                  <a:alpha val="60000"/>
                </a:prstClr>
              </a:solidFill>
              <a:effectLst/>
              <a:uLnTx/>
              <a:uFillTx/>
              <a:latin typeface="Gill Sans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6" name="Slide Number Placeholder 5">
            <a:extLst>
              <a:ext uri="{FF2B5EF4-FFF2-40B4-BE49-F238E27FC236}">
                <a16:creationId xmlns:a16="http://schemas.microsoft.com/office/drawing/2014/main" id="{2B35B3FA-A68A-E45C-1272-AF561FEABCB0}"/>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22" name="Freeform: Shape 21">
            <a:extLst>
              <a:ext uri="{FF2B5EF4-FFF2-40B4-BE49-F238E27FC236}">
                <a16:creationId xmlns:a16="http://schemas.microsoft.com/office/drawing/2014/main" id="{8B076E3F-60C8-B35F-83E3-FFAEA7CC557A}"/>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3" name="Picture 2">
            <a:extLst>
              <a:ext uri="{FF2B5EF4-FFF2-40B4-BE49-F238E27FC236}">
                <a16:creationId xmlns:a16="http://schemas.microsoft.com/office/drawing/2014/main" id="{059C3900-02D9-DA3A-DC77-05C2ADA337A5}"/>
              </a:ext>
            </a:extLst>
          </p:cNvPr>
          <p:cNvPicPr>
            <a:picLocks noChangeAspect="1"/>
          </p:cNvPicPr>
          <p:nvPr/>
        </p:nvPicPr>
        <p:blipFill>
          <a:blip r:embed="rId5"/>
          <a:stretch>
            <a:fillRect/>
          </a:stretch>
        </p:blipFill>
        <p:spPr>
          <a:xfrm>
            <a:off x="9705593" y="94850"/>
            <a:ext cx="1786425" cy="1786425"/>
          </a:xfrm>
          <a:prstGeom prst="rect">
            <a:avLst/>
          </a:prstGeom>
        </p:spPr>
      </p:pic>
      <p:pic>
        <p:nvPicPr>
          <p:cNvPr id="28" name="Audio 27">
            <a:hlinkClick r:id="" action="ppaction://media"/>
            <a:extLst>
              <a:ext uri="{FF2B5EF4-FFF2-40B4-BE49-F238E27FC236}">
                <a16:creationId xmlns:a16="http://schemas.microsoft.com/office/drawing/2014/main" id="{8D9CC2D2-30E7-9B32-6A08-0F8459D6E8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7585512"/>
      </p:ext>
    </p:extLst>
  </p:cSld>
  <p:clrMapOvr>
    <a:masterClrMapping/>
  </p:clrMapOvr>
  <mc:AlternateContent xmlns:mc="http://schemas.openxmlformats.org/markup-compatibility/2006" xmlns:p14="http://schemas.microsoft.com/office/powerpoint/2010/main">
    <mc:Choice Requires="p14">
      <p:transition spd="slow" p14:dur="2000" advTm="458"/>
    </mc:Choice>
    <mc:Fallback xmlns="">
      <p:transition spd="slow" advTm="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B879-7282-CC10-20EB-CF67C34082F1}"/>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62F6CB28-7E68-303A-DACA-4C1851EE4032}"/>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F7258E2B-C9F4-2ED5-2F22-B8988B3F8F22}"/>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7" name="Oval 26">
              <a:extLst>
                <a:ext uri="{FF2B5EF4-FFF2-40B4-BE49-F238E27FC236}">
                  <a16:creationId xmlns:a16="http://schemas.microsoft.com/office/drawing/2014/main" id="{2F4D94C6-0162-E7D4-2417-A7806C97476B}"/>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p:nvSpPr>
          <p:cNvPr id="7" name="Title 6">
            <a:extLst>
              <a:ext uri="{FF2B5EF4-FFF2-40B4-BE49-F238E27FC236}">
                <a16:creationId xmlns:a16="http://schemas.microsoft.com/office/drawing/2014/main" id="{C944EC17-CB4E-7711-B8CA-DF51923D630F}"/>
              </a:ext>
            </a:extLst>
          </p:cNvPr>
          <p:cNvSpPr>
            <a:spLocks noGrp="1"/>
          </p:cNvSpPr>
          <p:nvPr>
            <p:ph type="title"/>
          </p:nvPr>
        </p:nvSpPr>
        <p:spPr>
          <a:xfrm>
            <a:off x="550862" y="549275"/>
            <a:ext cx="11097551" cy="1332000"/>
          </a:xfrm>
        </p:spPr>
        <p:txBody>
          <a:bodyPr>
            <a:normAutofit/>
          </a:bodyPr>
          <a:lstStyle/>
          <a:p>
            <a:r>
              <a:rPr lang="en-US" i="1" dirty="0"/>
              <a:t>Creating GPTs </a:t>
            </a:r>
            <a:endParaRPr lang="en-US" dirty="0"/>
          </a:p>
        </p:txBody>
      </p:sp>
      <p:sp>
        <p:nvSpPr>
          <p:cNvPr id="9" name="Text Placeholder 8">
            <a:extLst>
              <a:ext uri="{FF2B5EF4-FFF2-40B4-BE49-F238E27FC236}">
                <a16:creationId xmlns:a16="http://schemas.microsoft.com/office/drawing/2014/main" id="{1FFB10F5-A36D-68F4-8472-09F382DB24F4}"/>
              </a:ext>
            </a:extLst>
          </p:cNvPr>
          <p:cNvSpPr>
            <a:spLocks noGrp="1"/>
          </p:cNvSpPr>
          <p:nvPr>
            <p:ph type="body" idx="1"/>
          </p:nvPr>
        </p:nvSpPr>
        <p:spPr>
          <a:xfrm>
            <a:off x="550864" y="1731375"/>
            <a:ext cx="5437186"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The AI Recruiter</a:t>
            </a:r>
            <a:endParaRPr lang="en-US" dirty="0"/>
          </a:p>
        </p:txBody>
      </p:sp>
      <p:sp>
        <p:nvSpPr>
          <p:cNvPr id="10" name="Content Placeholder 9">
            <a:extLst>
              <a:ext uri="{FF2B5EF4-FFF2-40B4-BE49-F238E27FC236}">
                <a16:creationId xmlns:a16="http://schemas.microsoft.com/office/drawing/2014/main" id="{B9C91BF1-64BE-B002-ED7D-95F52C1A860B}"/>
              </a:ext>
            </a:extLst>
          </p:cNvPr>
          <p:cNvSpPr>
            <a:spLocks noGrp="1"/>
          </p:cNvSpPr>
          <p:nvPr>
            <p:ph sz="half" idx="2"/>
          </p:nvPr>
        </p:nvSpPr>
        <p:spPr>
          <a:xfrm>
            <a:off x="550863" y="2427370"/>
            <a:ext cx="5429114" cy="3515555"/>
          </a:xfrm>
        </p:spPr>
        <p:txBody>
          <a:bodyPr/>
          <a:lstStyle/>
          <a:p>
            <a:pPr marL="0" marR="0" lvl="0" indent="0" algn="l" defTabSz="914400" rtl="0" eaLnBrk="1" fontAlgn="auto" latinLnBrk="0" hangingPunct="1">
              <a:lnSpc>
                <a:spcPct val="110000"/>
              </a:lnSpc>
              <a:spcBef>
                <a:spcPts val="1000"/>
              </a:spcBef>
              <a:spcAft>
                <a:spcPts val="800"/>
              </a:spcAft>
              <a:buClrTx/>
              <a:buSzTx/>
              <a:buNone/>
              <a:tabLst/>
              <a:defRPr/>
            </a:pP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11" name="Text Placeholder 10">
            <a:extLst>
              <a:ext uri="{FF2B5EF4-FFF2-40B4-BE49-F238E27FC236}">
                <a16:creationId xmlns:a16="http://schemas.microsoft.com/office/drawing/2014/main" id="{69FA02B5-AB8E-8254-D7E3-582593FDB114}"/>
              </a:ext>
            </a:extLst>
          </p:cNvPr>
          <p:cNvSpPr>
            <a:spLocks noGrp="1"/>
          </p:cNvSpPr>
          <p:nvPr>
            <p:ph type="body" sz="quarter" idx="3"/>
          </p:nvPr>
        </p:nvSpPr>
        <p:spPr>
          <a:xfrm>
            <a:off x="6212024" y="1731375"/>
            <a:ext cx="5436392"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The AI Analyst</a:t>
            </a:r>
            <a:r>
              <a:rPr lang="en-US" sz="1800" dirty="0">
                <a:effectLst/>
                <a:latin typeface="Garamond" panose="02020404030301010803" pitchFamily="18" charset="0"/>
                <a:ea typeface="Calibri" panose="020F0502020204030204" pitchFamily="34" charset="0"/>
                <a:cs typeface="Times New Roman" panose="02020603050405020304" pitchFamily="18" charset="0"/>
              </a:rPr>
              <a:t> </a:t>
            </a:r>
            <a:endParaRPr lang="en-US" dirty="0"/>
          </a:p>
        </p:txBody>
      </p:sp>
      <p:sp>
        <p:nvSpPr>
          <p:cNvPr id="12" name="Content Placeholder 11">
            <a:extLst>
              <a:ext uri="{FF2B5EF4-FFF2-40B4-BE49-F238E27FC236}">
                <a16:creationId xmlns:a16="http://schemas.microsoft.com/office/drawing/2014/main" id="{95E93C3D-A3EA-B57D-082A-5F2CBE561C3E}"/>
              </a:ext>
            </a:extLst>
          </p:cNvPr>
          <p:cNvSpPr>
            <a:spLocks noGrp="1"/>
          </p:cNvSpPr>
          <p:nvPr>
            <p:ph sz="quarter" idx="4"/>
          </p:nvPr>
        </p:nvSpPr>
        <p:spPr>
          <a:xfrm>
            <a:off x="6212023" y="2427370"/>
            <a:ext cx="5436391"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endParaRPr kumimoji="0" lang="en-US" sz="105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4" name="Date Placeholder 3">
            <a:extLst>
              <a:ext uri="{FF2B5EF4-FFF2-40B4-BE49-F238E27FC236}">
                <a16:creationId xmlns:a16="http://schemas.microsoft.com/office/drawing/2014/main" id="{7805788B-5FCA-4622-3B13-C55D4B42C454}"/>
              </a:ext>
            </a:extLst>
          </p:cNvPr>
          <p:cNvSpPr>
            <a:spLocks noGrp="1"/>
          </p:cNvSpPr>
          <p:nvPr>
            <p:ph type="dt" sz="half" idx="10"/>
          </p:nvPr>
        </p:nvSpPr>
        <p:spPr>
          <a:xfrm>
            <a:off x="550863" y="6507212"/>
            <a:ext cx="262890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5" name="Footer Placeholder 4">
            <a:extLst>
              <a:ext uri="{FF2B5EF4-FFF2-40B4-BE49-F238E27FC236}">
                <a16:creationId xmlns:a16="http://schemas.microsoft.com/office/drawing/2014/main" id="{30871971-B36E-219C-C413-E45118D2024A}"/>
              </a:ext>
            </a:extLst>
          </p:cNvPr>
          <p:cNvSpPr>
            <a:spLocks noGrp="1"/>
          </p:cNvSpPr>
          <p:nvPr>
            <p:ph type="ftr" sz="quarter" idx="11"/>
          </p:nvPr>
        </p:nvSpPr>
        <p:spPr>
          <a:xfrm>
            <a:off x="3359150" y="6507212"/>
            <a:ext cx="6379210" cy="153888"/>
          </a:xfrm>
        </p:spPr>
        <p:txBody>
          <a:bodyPr/>
          <a:lstStyle/>
          <a:p>
            <a:endParaRPr kumimoji="0" lang="en-US" sz="1100" b="0" i="0" u="none" strike="noStrike" kern="1200" cap="none" spc="0" normalizeH="0" baseline="0" noProof="0" dirty="0">
              <a:ln>
                <a:noFill/>
              </a:ln>
              <a:solidFill>
                <a:prstClr val="white">
                  <a:alpha val="60000"/>
                </a:prstClr>
              </a:solidFill>
              <a:effectLst/>
              <a:uLnTx/>
              <a:uFillTx/>
              <a:latin typeface="Gill Sans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6" name="Slide Number Placeholder 5">
            <a:extLst>
              <a:ext uri="{FF2B5EF4-FFF2-40B4-BE49-F238E27FC236}">
                <a16:creationId xmlns:a16="http://schemas.microsoft.com/office/drawing/2014/main" id="{0EA1171F-F8DF-520E-2461-D6F94BF7A61A}"/>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22" name="Freeform: Shape 21">
            <a:extLst>
              <a:ext uri="{FF2B5EF4-FFF2-40B4-BE49-F238E27FC236}">
                <a16:creationId xmlns:a16="http://schemas.microsoft.com/office/drawing/2014/main" id="{B1581D46-8E68-F948-1268-77EECA0D2342}"/>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3" name="Picture 2">
            <a:extLst>
              <a:ext uri="{FF2B5EF4-FFF2-40B4-BE49-F238E27FC236}">
                <a16:creationId xmlns:a16="http://schemas.microsoft.com/office/drawing/2014/main" id="{941C98BA-1FED-3B53-5C6C-B22E5531536D}"/>
              </a:ext>
            </a:extLst>
          </p:cNvPr>
          <p:cNvPicPr>
            <a:picLocks noChangeAspect="1"/>
          </p:cNvPicPr>
          <p:nvPr/>
        </p:nvPicPr>
        <p:blipFill>
          <a:blip r:embed="rId5"/>
          <a:stretch>
            <a:fillRect/>
          </a:stretch>
        </p:blipFill>
        <p:spPr>
          <a:xfrm>
            <a:off x="9705593" y="94850"/>
            <a:ext cx="1786425" cy="1786425"/>
          </a:xfrm>
          <a:prstGeom prst="rect">
            <a:avLst/>
          </a:prstGeom>
        </p:spPr>
      </p:pic>
      <p:pic>
        <p:nvPicPr>
          <p:cNvPr id="8" name="Picture 7">
            <a:extLst>
              <a:ext uri="{FF2B5EF4-FFF2-40B4-BE49-F238E27FC236}">
                <a16:creationId xmlns:a16="http://schemas.microsoft.com/office/drawing/2014/main" id="{06F862FD-83F5-DFDA-91B8-E8B20B4E2D7C}"/>
              </a:ext>
            </a:extLst>
          </p:cNvPr>
          <p:cNvPicPr>
            <a:picLocks noChangeAspect="1"/>
          </p:cNvPicPr>
          <p:nvPr/>
        </p:nvPicPr>
        <p:blipFill>
          <a:blip r:embed="rId6"/>
          <a:stretch>
            <a:fillRect/>
          </a:stretch>
        </p:blipFill>
        <p:spPr>
          <a:xfrm>
            <a:off x="557404" y="2357946"/>
            <a:ext cx="2622359" cy="3823510"/>
          </a:xfrm>
          <a:prstGeom prst="rect">
            <a:avLst/>
          </a:prstGeom>
        </p:spPr>
      </p:pic>
      <p:pic>
        <p:nvPicPr>
          <p:cNvPr id="14" name="Picture 13">
            <a:extLst>
              <a:ext uri="{FF2B5EF4-FFF2-40B4-BE49-F238E27FC236}">
                <a16:creationId xmlns:a16="http://schemas.microsoft.com/office/drawing/2014/main" id="{5AAB2EF1-EAF0-DB9A-4DCC-088F5BCC7712}"/>
              </a:ext>
            </a:extLst>
          </p:cNvPr>
          <p:cNvPicPr>
            <a:picLocks noChangeAspect="1"/>
          </p:cNvPicPr>
          <p:nvPr/>
        </p:nvPicPr>
        <p:blipFill>
          <a:blip r:embed="rId7"/>
          <a:stretch>
            <a:fillRect/>
          </a:stretch>
        </p:blipFill>
        <p:spPr>
          <a:xfrm>
            <a:off x="6212023" y="2890440"/>
            <a:ext cx="5247707" cy="2607607"/>
          </a:xfrm>
          <a:prstGeom prst="rect">
            <a:avLst/>
          </a:prstGeom>
        </p:spPr>
      </p:pic>
      <p:pic>
        <p:nvPicPr>
          <p:cNvPr id="29" name="Audio 28">
            <a:hlinkClick r:id="" action="ppaction://media"/>
            <a:extLst>
              <a:ext uri="{FF2B5EF4-FFF2-40B4-BE49-F238E27FC236}">
                <a16:creationId xmlns:a16="http://schemas.microsoft.com/office/drawing/2014/main" id="{CC6389E2-AF3E-08B7-D9FB-5B818217A3C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2200010"/>
      </p:ext>
    </p:extLst>
  </p:cSld>
  <p:clrMapOvr>
    <a:masterClrMapping/>
  </p:clrMapOvr>
  <mc:AlternateContent xmlns:mc="http://schemas.openxmlformats.org/markup-compatibility/2006" xmlns:p14="http://schemas.microsoft.com/office/powerpoint/2010/main">
    <mc:Choice Requires="p14">
      <p:transition spd="slow" p14:dur="2000" advTm="432"/>
    </mc:Choice>
    <mc:Fallback xmlns="">
      <p:transition spd="slow" advTm="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Prompting 101 Types of Prompts </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Prompting and Programming</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endParaRPr lang="en-US" sz="1050"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1800" dirty="0">
                <a:effectLst/>
                <a:latin typeface="Garamond" panose="02020404030301010803" pitchFamily="18" charset="0"/>
                <a:ea typeface="Calibri" panose="020F0502020204030204" pitchFamily="34" charset="0"/>
                <a:cs typeface="Times New Roman" panose="02020603050405020304" pitchFamily="18" charset="0"/>
              </a:rPr>
              <a:t> </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endParaRPr kumimoji="0" lang="en-US" sz="1000" b="1" i="0" u="sng" strike="noStrike" kern="1200" cap="none" spc="0" normalizeH="0" baseline="0" noProof="0" dirty="0">
              <a:ln>
                <a:noFill/>
              </a:ln>
              <a:solidFill>
                <a:prstClr val="white">
                  <a:alpha val="60000"/>
                </a:prstClr>
              </a:solidFill>
              <a:effectLst/>
              <a:uLnTx/>
              <a:uFillTx/>
              <a:latin typeface="Gill Sans MT"/>
              <a:ea typeface="+mn-ea"/>
              <a:cs typeface="+mn-cs"/>
            </a:endParaRP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https://medium.com/@amiraryani/8-types-of-prompt-engineering-5322fff77bdf</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12">
            <a:extLst>
              <a:ext uri="{FF2B5EF4-FFF2-40B4-BE49-F238E27FC236}">
                <a16:creationId xmlns:a16="http://schemas.microsoft.com/office/drawing/2014/main" id="{20B6BC1A-9D26-0E18-5BA3-F7AE8BFCEBA0}"/>
              </a:ext>
            </a:extLst>
          </p:cNvPr>
          <p:cNvPicPr>
            <a:picLocks noChangeAspect="1"/>
          </p:cNvPicPr>
          <p:nvPr/>
        </p:nvPicPr>
        <p:blipFill>
          <a:blip r:embed="rId5"/>
          <a:stretch>
            <a:fillRect/>
          </a:stretch>
        </p:blipFill>
        <p:spPr>
          <a:xfrm>
            <a:off x="6689806" y="1540639"/>
            <a:ext cx="4726406" cy="4705399"/>
          </a:xfrm>
          <a:prstGeom prst="rect">
            <a:avLst/>
          </a:prstGeom>
        </p:spPr>
      </p:pic>
      <p:pic>
        <p:nvPicPr>
          <p:cNvPr id="15" name="Picture 14">
            <a:extLst>
              <a:ext uri="{FF2B5EF4-FFF2-40B4-BE49-F238E27FC236}">
                <a16:creationId xmlns:a16="http://schemas.microsoft.com/office/drawing/2014/main" id="{6B1D638E-740D-8BD6-1F29-2F81398ED876}"/>
              </a:ext>
            </a:extLst>
          </p:cNvPr>
          <p:cNvPicPr>
            <a:picLocks noChangeAspect="1"/>
          </p:cNvPicPr>
          <p:nvPr/>
        </p:nvPicPr>
        <p:blipFill>
          <a:blip r:embed="rId6"/>
          <a:stretch>
            <a:fillRect/>
          </a:stretch>
        </p:blipFill>
        <p:spPr>
          <a:xfrm>
            <a:off x="611873" y="3192145"/>
            <a:ext cx="5307094" cy="1498571"/>
          </a:xfrm>
          <a:prstGeom prst="rect">
            <a:avLst/>
          </a:prstGeom>
        </p:spPr>
      </p:pic>
      <p:pic>
        <p:nvPicPr>
          <p:cNvPr id="20" name="Audio 19">
            <a:hlinkClick r:id="" action="ppaction://media"/>
            <a:extLst>
              <a:ext uri="{FF2B5EF4-FFF2-40B4-BE49-F238E27FC236}">
                <a16:creationId xmlns:a16="http://schemas.microsoft.com/office/drawing/2014/main" id="{5AC7D5BA-D9BA-BD4B-4264-DD2DCDD0755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1269827"/>
      </p:ext>
    </p:extLst>
  </p:cSld>
  <p:clrMapOvr>
    <a:masterClrMapping/>
  </p:clrMapOvr>
  <mc:AlternateContent xmlns:mc="http://schemas.openxmlformats.org/markup-compatibility/2006" xmlns:p14="http://schemas.microsoft.com/office/powerpoint/2010/main">
    <mc:Choice Requires="p14">
      <p:transition spd="slow" p14:dur="2000" advTm="297"/>
    </mc:Choice>
    <mc:Fallback xmlns="">
      <p:transition spd="slow" advTm="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5"/>
            <a:ext cx="8098079" cy="1997855"/>
          </a:xfrm>
        </p:spPr>
        <p:txBody>
          <a:bodyPr/>
          <a:lstStyle/>
          <a:p>
            <a:r>
              <a:rPr lang="en-US" dirty="0"/>
              <a:t>Agenda</a:t>
            </a:r>
            <a:endParaRPr lang="en-US" sz="1000"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6219487" cy="3415519"/>
          </a:xfrm>
        </p:spPr>
        <p:txBody>
          <a:bodyPr/>
          <a:lstStyle/>
          <a:p>
            <a:r>
              <a:rPr lang="en-US" i="1" dirty="0"/>
              <a:t>What IS AI </a:t>
            </a:r>
          </a:p>
          <a:p>
            <a:r>
              <a:rPr lang="en-US" i="1" dirty="0"/>
              <a:t>Step by Step directions on building your own tools specifically</a:t>
            </a:r>
          </a:p>
          <a:p>
            <a:r>
              <a:rPr lang="en-US" i="1" dirty="0"/>
              <a:t>Build an AI Recruiter AND an AI Analyst </a:t>
            </a:r>
          </a:p>
          <a:p>
            <a:r>
              <a:rPr lang="en-US" i="1" dirty="0"/>
              <a:t>Learn how to use  Animation how to bring your AI to life !</a:t>
            </a:r>
          </a:p>
          <a:p>
            <a:r>
              <a:rPr lang="en-US" i="1" dirty="0"/>
              <a:t>AI Empowered Tools Review</a:t>
            </a:r>
          </a:p>
          <a:p>
            <a:r>
              <a:rPr lang="en-US" dirty="0"/>
              <a:t>*No coding required!</a:t>
            </a:r>
            <a:endParaRPr lang="en-US" i="1" dirty="0"/>
          </a:p>
          <a:p>
            <a:endParaRPr lang="en-US" i="1" dirty="0"/>
          </a:p>
          <a:p>
            <a:endParaRPr lang="en-US" i="1" dirty="0"/>
          </a:p>
          <a:p>
            <a:endParaRPr lang="en-US" i="1" dirty="0"/>
          </a:p>
          <a:p>
            <a:endParaRPr lang="en-US" i="1" dirty="0"/>
          </a:p>
          <a:p>
            <a:endParaRPr lang="en-US" i="1" dirty="0"/>
          </a:p>
          <a:p>
            <a:endParaRPr lang="en-US" dirty="0"/>
          </a:p>
          <a:p>
            <a:endParaRPr lang="en-US" dirty="0"/>
          </a:p>
        </p:txBody>
      </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7" name="Audio 26">
            <a:hlinkClick r:id="" action="ppaction://media"/>
            <a:extLst>
              <a:ext uri="{FF2B5EF4-FFF2-40B4-BE49-F238E27FC236}">
                <a16:creationId xmlns:a16="http://schemas.microsoft.com/office/drawing/2014/main" id="{4303F716-A28E-4235-9608-3BEBA4203F6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slow" p14:dur="2000" advTm="298"/>
    </mc:Choice>
    <mc:Fallback xmlns="">
      <p:transition spd="slow" advTm="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How</a:t>
            </a:r>
            <a:r>
              <a:rPr lang="en-US" dirty="0"/>
              <a:t> to use AI: Prompt Engineering 101</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Write an outreach Emails</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endParaRPr lang="en-US" sz="1000" b="1" u="sng" dirty="0"/>
          </a:p>
          <a:p>
            <a:r>
              <a:rPr lang="en-US" sz="1000" b="1" u="sng" dirty="0"/>
              <a:t>Prompt: </a:t>
            </a:r>
            <a:r>
              <a:rPr lang="en-US" sz="1000" dirty="0"/>
              <a:t>Write an outreach email to someone about this job in the tone of a Garth Brooks song (link to CDL job) </a:t>
            </a:r>
          </a:p>
          <a:p>
            <a:r>
              <a:rPr lang="en-US" sz="1050" b="1" u="sng" dirty="0"/>
              <a:t>Prompt: </a:t>
            </a:r>
            <a:r>
              <a:rPr lang="en-US" sz="1050" dirty="0"/>
              <a:t>Generate a witty ad memorable email that uses humor to grab the candidate’s attention, that poses a thought-provoking question about the future of the candidate’s industry, formatted as a patient chart, illustrating how the candidate could make a difference in people’s lives.</a:t>
            </a:r>
          </a:p>
          <a:p>
            <a:r>
              <a:rPr lang="en-US" sz="1050" b="1" u="sng" dirty="0"/>
              <a:t>Prompt: </a:t>
            </a:r>
            <a:r>
              <a:rPr lang="en-US" sz="1050" dirty="0"/>
              <a:t>Generate an email, for a Systems Engineer at a rocket engineering company, that uses space industry lingo to grab the candidate’s attention and takes the candidate on a virtual tour of the rocket assembly building, and how the candidate’s skills seek to align with this noble tradition, in the voice of a famous astronaut. As a literal call to action, use emoji’s </a:t>
            </a:r>
          </a:p>
          <a:p>
            <a:endParaRPr lang="en-US" sz="1050"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Write a job Description</a:t>
            </a:r>
            <a:r>
              <a:rPr lang="en-US" sz="1800" dirty="0">
                <a:effectLst/>
                <a:latin typeface="Garamond" panose="02020404030301010803" pitchFamily="18" charset="0"/>
                <a:ea typeface="Calibri" panose="020F0502020204030204" pitchFamily="34" charset="0"/>
                <a:cs typeface="Times New Roman" panose="02020603050405020304" pitchFamily="18" charset="0"/>
              </a:rPr>
              <a:t> </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endParaRPr kumimoji="0" lang="en-US" sz="1000" b="1" i="0" u="sng" strike="noStrike" kern="1200" cap="none" spc="0" normalizeH="0" baseline="0" noProof="0" dirty="0">
              <a:ln>
                <a:noFill/>
              </a:ln>
              <a:solidFill>
                <a:prstClr val="white">
                  <a:alpha val="60000"/>
                </a:prst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b="1" i="0" u="sng" strike="noStrike" kern="1200" cap="none" spc="0" normalizeH="0" baseline="0" noProof="0" dirty="0">
                <a:ln>
                  <a:noFill/>
                </a:ln>
                <a:solidFill>
                  <a:prstClr val="white">
                    <a:alpha val="60000"/>
                  </a:prstClr>
                </a:solidFill>
                <a:effectLst/>
                <a:uLnTx/>
                <a:uFillTx/>
                <a:latin typeface="Gill Sans MT"/>
                <a:ea typeface="+mn-ea"/>
                <a:cs typeface="+mn-cs"/>
              </a:rPr>
              <a:t>Prompt: </a:t>
            </a:r>
            <a:r>
              <a:rPr lang="en-US" sz="1000" dirty="0">
                <a:solidFill>
                  <a:prstClr val="white">
                    <a:alpha val="60000"/>
                  </a:prstClr>
                </a:solidFill>
                <a:latin typeface="Gill Sans MT"/>
              </a:rPr>
              <a:t>Please write up an attention-grabbing job posting for a Senior Scientist / Principal Scientist, Immunology, Oncology Cell Therapy Innovation.  Use your expert understanding of Science and Research to call out areas of interest specifically to researchers and scientists, the tone should be altruistic. </a:t>
            </a:r>
            <a:endPar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Prompt: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Generate a witty ad memorable </a:t>
            </a:r>
            <a:r>
              <a:rPr lang="en-US" sz="1050" dirty="0">
                <a:solidFill>
                  <a:prstClr val="white">
                    <a:alpha val="60000"/>
                  </a:prstClr>
                </a:solidFill>
                <a:latin typeface="Gill Sans MT"/>
              </a:rPr>
              <a:t>job description</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that uses humor to grab the </a:t>
            </a:r>
            <a:r>
              <a:rPr lang="en-US" sz="1050" dirty="0">
                <a:solidFill>
                  <a:prstClr val="white">
                    <a:alpha val="60000"/>
                  </a:prstClr>
                </a:solidFill>
                <a:latin typeface="Gill Sans MT"/>
              </a:rPr>
              <a:t>applicant’s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attention, that poses a thought-provoking question about the future of the candidate’s industry, formatted as a patient chart, illustrating how the </a:t>
            </a:r>
            <a:r>
              <a:rPr lang="en-US" sz="1050" dirty="0">
                <a:solidFill>
                  <a:prstClr val="white">
                    <a:alpha val="60000"/>
                  </a:prstClr>
                </a:solidFill>
                <a:latin typeface="Gill Sans MT"/>
              </a:rPr>
              <a:t>applicant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could make a difference in people’s lives.</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Prompt: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Generate a job description, for a Systems Engineer at a rocket engineering company, that uses space industry lingo to grab the </a:t>
            </a:r>
            <a:r>
              <a:rPr lang="en-US" sz="1050" dirty="0">
                <a:solidFill>
                  <a:prstClr val="white">
                    <a:alpha val="60000"/>
                  </a:prstClr>
                </a:solidFill>
                <a:latin typeface="Gill Sans MT"/>
              </a:rPr>
              <a:t>applicant’s</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attention and takes the </a:t>
            </a:r>
            <a:r>
              <a:rPr lang="en-US" sz="1050" dirty="0">
                <a:solidFill>
                  <a:prstClr val="white">
                    <a:alpha val="60000"/>
                  </a:prstClr>
                </a:solidFill>
                <a:latin typeface="Gill Sans MT"/>
              </a:rPr>
              <a:t>applicant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on a virtual tour of the rocket assembly building, and how applicant  could seek to align with this noble tradition, in the voice of a famous astronaut. As a literal call to action, use emoji’s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Audio 18">
            <a:hlinkClick r:id="" action="ppaction://media"/>
            <a:extLst>
              <a:ext uri="{FF2B5EF4-FFF2-40B4-BE49-F238E27FC236}">
                <a16:creationId xmlns:a16="http://schemas.microsoft.com/office/drawing/2014/main" id="{24642722-1623-89D4-4E72-5DF717C9F71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4210749"/>
      </p:ext>
    </p:extLst>
  </p:cSld>
  <p:clrMapOvr>
    <a:masterClrMapping/>
  </p:clrMapOvr>
  <mc:AlternateContent xmlns:mc="http://schemas.openxmlformats.org/markup-compatibility/2006" xmlns:p14="http://schemas.microsoft.com/office/powerpoint/2010/main">
    <mc:Choice Requires="p14">
      <p:transition spd="slow" p14:dur="2000" advTm="297"/>
    </mc:Choice>
    <mc:Fallback xmlns="">
      <p:transition spd="slow" advTm="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60C64-290B-2C4B-3FC0-B062CAE9A675}"/>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5B666A52-188A-3464-07A2-B6FCF38E704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37C93563-2F17-7BCA-97B4-12C0851A298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4EF7873-1B1B-44C4-05A1-D9FB651DD230}"/>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898F3CE7-4C2C-2A97-B302-C239E20A44A1}"/>
              </a:ext>
            </a:extLst>
          </p:cNvPr>
          <p:cNvSpPr>
            <a:spLocks noGrp="1"/>
          </p:cNvSpPr>
          <p:nvPr>
            <p:ph type="title"/>
          </p:nvPr>
        </p:nvSpPr>
        <p:spPr>
          <a:xfrm>
            <a:off x="550862" y="549275"/>
            <a:ext cx="11097551" cy="1332000"/>
          </a:xfrm>
        </p:spPr>
        <p:txBody>
          <a:bodyPr>
            <a:normAutofit/>
          </a:bodyPr>
          <a:lstStyle/>
          <a:p>
            <a:r>
              <a:rPr lang="en-US" i="1" dirty="0"/>
              <a:t>How</a:t>
            </a:r>
            <a:r>
              <a:rPr lang="en-US" dirty="0"/>
              <a:t> to use AI:  Agent Programing 101</a:t>
            </a:r>
          </a:p>
        </p:txBody>
      </p:sp>
      <p:sp>
        <p:nvSpPr>
          <p:cNvPr id="9" name="Text Placeholder 8">
            <a:extLst>
              <a:ext uri="{FF2B5EF4-FFF2-40B4-BE49-F238E27FC236}">
                <a16:creationId xmlns:a16="http://schemas.microsoft.com/office/drawing/2014/main" id="{5E0E8222-06F3-89D6-DE90-853D1505B1F8}"/>
              </a:ext>
            </a:extLst>
          </p:cNvPr>
          <p:cNvSpPr>
            <a:spLocks noGrp="1"/>
          </p:cNvSpPr>
          <p:nvPr>
            <p:ph type="body" idx="1"/>
          </p:nvPr>
        </p:nvSpPr>
        <p:spPr>
          <a:xfrm>
            <a:off x="550864" y="1731375"/>
            <a:ext cx="5437186"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Write an outreach Emails</a:t>
            </a:r>
            <a:endParaRPr lang="en-US" dirty="0"/>
          </a:p>
        </p:txBody>
      </p:sp>
      <p:sp>
        <p:nvSpPr>
          <p:cNvPr id="10" name="Content Placeholder 9">
            <a:extLst>
              <a:ext uri="{FF2B5EF4-FFF2-40B4-BE49-F238E27FC236}">
                <a16:creationId xmlns:a16="http://schemas.microsoft.com/office/drawing/2014/main" id="{69EDFE1A-BCAE-ED7E-48F8-D5BC0F2CE1C9}"/>
              </a:ext>
            </a:extLst>
          </p:cNvPr>
          <p:cNvSpPr>
            <a:spLocks noGrp="1"/>
          </p:cNvSpPr>
          <p:nvPr>
            <p:ph sz="half" idx="2"/>
          </p:nvPr>
        </p:nvSpPr>
        <p:spPr>
          <a:xfrm>
            <a:off x="550863" y="2427370"/>
            <a:ext cx="5429114" cy="3515555"/>
          </a:xfrm>
        </p:spPr>
        <p:txBody>
          <a:bodyPr/>
          <a:lstStyle/>
          <a:p>
            <a:endParaRPr lang="en-US" sz="1000" b="1" u="sng" dirty="0"/>
          </a:p>
          <a:p>
            <a:r>
              <a:rPr lang="en-US" sz="1000" dirty="0"/>
              <a:t>Step 1) Ask the user for details about the person the email is going to.  Ask for a LinkedIn profile or resume</a:t>
            </a:r>
          </a:p>
          <a:p>
            <a:r>
              <a:rPr lang="en-US" sz="1000" dirty="0"/>
              <a:t>Step 2) Ask the user for details about the job, the benefits, the sells </a:t>
            </a:r>
            <a:r>
              <a:rPr lang="en-US" sz="1000" dirty="0" err="1"/>
              <a:t>etc</a:t>
            </a:r>
            <a:endParaRPr lang="en-US" sz="1000" dirty="0"/>
          </a:p>
          <a:p>
            <a:r>
              <a:rPr lang="en-US" sz="1000" dirty="0"/>
              <a:t>Step 3) Ask for insight on what tone to take and any specific instructions (do they want a poem, a specific voice, emojis,  a professional tone?) </a:t>
            </a:r>
          </a:p>
          <a:p>
            <a:r>
              <a:rPr lang="en-US" sz="1000" dirty="0"/>
              <a:t>Step  4) Write the email after they give you the input, never write an email without asking the questions above first. </a:t>
            </a:r>
          </a:p>
          <a:p>
            <a:r>
              <a:rPr lang="en-US" sz="1000" dirty="0"/>
              <a:t>Step 5) Step 4 is mandatory </a:t>
            </a:r>
          </a:p>
          <a:p>
            <a:r>
              <a:rPr lang="en-US" sz="1000" dirty="0"/>
              <a:t>Step 6) call @humanizer and ask it  it review and edit your email</a:t>
            </a:r>
          </a:p>
          <a:p>
            <a:r>
              <a:rPr lang="en-US" sz="1000" dirty="0"/>
              <a:t>Step 7) rewrite the email based on the feedback of @humanizer </a:t>
            </a:r>
          </a:p>
          <a:p>
            <a:pPr marL="0" indent="0">
              <a:buNone/>
            </a:pPr>
            <a:endParaRPr lang="en-US" sz="1000" dirty="0"/>
          </a:p>
          <a:p>
            <a:endParaRPr lang="en-US" sz="1050" dirty="0"/>
          </a:p>
        </p:txBody>
      </p:sp>
      <p:sp>
        <p:nvSpPr>
          <p:cNvPr id="11" name="Text Placeholder 10">
            <a:extLst>
              <a:ext uri="{FF2B5EF4-FFF2-40B4-BE49-F238E27FC236}">
                <a16:creationId xmlns:a16="http://schemas.microsoft.com/office/drawing/2014/main" id="{F91A9F6C-99B1-69D9-DAAC-F82CB3A35F24}"/>
              </a:ext>
            </a:extLst>
          </p:cNvPr>
          <p:cNvSpPr>
            <a:spLocks noGrp="1"/>
          </p:cNvSpPr>
          <p:nvPr>
            <p:ph type="body" sz="quarter" idx="3"/>
          </p:nvPr>
        </p:nvSpPr>
        <p:spPr>
          <a:xfrm>
            <a:off x="6212024" y="1731375"/>
            <a:ext cx="5436392"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Write a job Description</a:t>
            </a:r>
            <a:r>
              <a:rPr lang="en-US" sz="1800" dirty="0">
                <a:effectLst/>
                <a:latin typeface="Garamond" panose="02020404030301010803" pitchFamily="18" charset="0"/>
                <a:ea typeface="Calibri" panose="020F0502020204030204" pitchFamily="34" charset="0"/>
                <a:cs typeface="Times New Roman" panose="02020603050405020304" pitchFamily="18" charset="0"/>
              </a:rPr>
              <a:t> </a:t>
            </a:r>
            <a:endParaRPr lang="en-US" dirty="0"/>
          </a:p>
        </p:txBody>
      </p:sp>
      <p:sp>
        <p:nvSpPr>
          <p:cNvPr id="12" name="Content Placeholder 11">
            <a:extLst>
              <a:ext uri="{FF2B5EF4-FFF2-40B4-BE49-F238E27FC236}">
                <a16:creationId xmlns:a16="http://schemas.microsoft.com/office/drawing/2014/main" id="{39E9008A-163A-9815-C4D6-65193BA6EDDA}"/>
              </a:ext>
            </a:extLst>
          </p:cNvPr>
          <p:cNvSpPr>
            <a:spLocks noGrp="1"/>
          </p:cNvSpPr>
          <p:nvPr>
            <p:ph sz="quarter" idx="4"/>
          </p:nvPr>
        </p:nvSpPr>
        <p:spPr>
          <a:xfrm>
            <a:off x="6212023" y="2427370"/>
            <a:ext cx="5436391"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endParaRPr kumimoji="0" lang="en-US" sz="1000" b="1" i="0" u="sng" strike="noStrike" kern="1200" cap="none" spc="0" normalizeH="0" baseline="0" noProof="0" dirty="0">
              <a:ln>
                <a:noFill/>
              </a:ln>
              <a:solidFill>
                <a:prstClr val="white">
                  <a:alpha val="60000"/>
                </a:prst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i="0" strike="noStrike" kern="1200" cap="none" spc="0" normalizeH="0" baseline="0" noProof="0" dirty="0">
                <a:ln>
                  <a:noFill/>
                </a:ln>
                <a:solidFill>
                  <a:prstClr val="white">
                    <a:alpha val="60000"/>
                  </a:prstClr>
                </a:solidFill>
                <a:effectLst/>
                <a:uLnTx/>
                <a:uFillTx/>
                <a:latin typeface="Gill Sans MT"/>
                <a:ea typeface="+mn-ea"/>
                <a:cs typeface="+mn-cs"/>
              </a:rPr>
              <a:t>Step 1) </a:t>
            </a:r>
            <a:r>
              <a:rPr lang="en-US" sz="1000" dirty="0">
                <a:solidFill>
                  <a:prstClr val="white">
                    <a:alpha val="60000"/>
                  </a:prstClr>
                </a:solidFill>
                <a:latin typeface="Gill Sans MT"/>
              </a:rPr>
              <a:t>Ask the user for details about the job, Where is it located what will it pay, what is the job title and major responsibilities and qualifications and how should one apply?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00" dirty="0">
                <a:solidFill>
                  <a:prstClr val="white">
                    <a:alpha val="60000"/>
                  </a:prstClr>
                </a:solidFill>
                <a:latin typeface="Gill Sans MT"/>
              </a:rPr>
              <a:t>Step 2) Ask the user about the tone and formatting, (For example should it be altruistic, professional, amusing, and should it be formatted like a patient chart, an online review, a boring normal job description</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00" dirty="0">
                <a:solidFill>
                  <a:prstClr val="white">
                    <a:alpha val="60000"/>
                  </a:prstClr>
                </a:solidFill>
                <a:latin typeface="Gill Sans MT"/>
              </a:rPr>
              <a:t>Step 3) Write a job advertisement based on the input from the user.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rPr>
              <a:t>Step 4) P</a:t>
            </a:r>
            <a:r>
              <a:rPr lang="en-US" sz="1000" dirty="0">
                <a:solidFill>
                  <a:prstClr val="white">
                    <a:alpha val="60000"/>
                  </a:prstClr>
                </a:solidFill>
                <a:latin typeface="Gill Sans MT"/>
              </a:rPr>
              <a:t>lease read the job ad and make suggestions on how to make the ad more gender neutral and EEOC compliant.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00" dirty="0">
                <a:solidFill>
                  <a:prstClr val="white">
                    <a:alpha val="60000"/>
                  </a:prstClr>
                </a:solidFill>
                <a:latin typeface="Gill Sans MT"/>
              </a:rPr>
              <a:t>Step 5) Please rewrite the add following the suggestions above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a:t>
            </a:r>
          </a:p>
          <a:p>
            <a:endParaRPr lang="en-US" dirty="0"/>
          </a:p>
        </p:txBody>
      </p:sp>
      <p:sp>
        <p:nvSpPr>
          <p:cNvPr id="4" name="Date Placeholder 3">
            <a:extLst>
              <a:ext uri="{FF2B5EF4-FFF2-40B4-BE49-F238E27FC236}">
                <a16:creationId xmlns:a16="http://schemas.microsoft.com/office/drawing/2014/main" id="{B0EAE4C4-F608-6072-565C-AE65C35B9B91}"/>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4EC08C1F-1BEA-2D90-FDC2-902EC1344521}"/>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6A7D22F0-9D8F-6EB4-EBAC-A78DBB6655C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
        <p:nvSpPr>
          <p:cNvPr id="22" name="Freeform: Shape 21">
            <a:extLst>
              <a:ext uri="{FF2B5EF4-FFF2-40B4-BE49-F238E27FC236}">
                <a16:creationId xmlns:a16="http://schemas.microsoft.com/office/drawing/2014/main" id="{F902DFB9-0913-7513-1366-5E2B6EB0A256}"/>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 name="Audio 16">
            <a:hlinkClick r:id="" action="ppaction://media"/>
            <a:extLst>
              <a:ext uri="{FF2B5EF4-FFF2-40B4-BE49-F238E27FC236}">
                <a16:creationId xmlns:a16="http://schemas.microsoft.com/office/drawing/2014/main" id="{AD215326-6361-779F-36B4-14A235280A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4259914"/>
      </p:ext>
    </p:extLst>
  </p:cSld>
  <p:clrMapOvr>
    <a:masterClrMapping/>
  </p:clrMapOvr>
  <mc:AlternateContent xmlns:mc="http://schemas.openxmlformats.org/markup-compatibility/2006" xmlns:p14="http://schemas.microsoft.com/office/powerpoint/2010/main">
    <mc:Choice Requires="p14">
      <p:transition spd="slow" p14:dur="2000" advTm="255"/>
    </mc:Choice>
    <mc:Fallback xmlns="">
      <p:transition spd="slow" advTm="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How</a:t>
            </a:r>
            <a:r>
              <a:rPr lang="en-US" dirty="0"/>
              <a:t> to use AI: Prompt Engineering 101</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Candidate Summary / Pitch </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endParaRPr lang="en-US" sz="1000" b="1" u="sng" dirty="0"/>
          </a:p>
          <a:p>
            <a:r>
              <a:rPr lang="en-US" sz="1000" b="1" u="sng" dirty="0"/>
              <a:t>Prompt:</a:t>
            </a:r>
            <a:r>
              <a:rPr lang="en-US" sz="1000" dirty="0"/>
              <a:t> Please write up a summary of the resume below as a pitch for the hiring manager, explain what jobs this person might be a fit for on the team and why they might be a good fit. </a:t>
            </a:r>
          </a:p>
          <a:p>
            <a:r>
              <a:rPr lang="en-US" sz="1050" b="1" u="sng" dirty="0"/>
              <a:t>Prompt:</a:t>
            </a:r>
            <a:r>
              <a:rPr lang="en-US" sz="1050" dirty="0"/>
              <a:t> Please write up a summary for the following resume as an agency recruiter sharing this top talent with your clients</a:t>
            </a:r>
          </a:p>
          <a:p>
            <a:r>
              <a:rPr lang="en-US" sz="1050" b="1" u="sng" dirty="0"/>
              <a:t>Prompt:</a:t>
            </a:r>
            <a:r>
              <a:rPr lang="en-US" sz="1050" dirty="0"/>
              <a:t> Please write up a summary  for the following resume, suggest a few jobs this person might be a fit for</a:t>
            </a:r>
          </a:p>
          <a:p>
            <a:r>
              <a:rPr lang="en-US" sz="1050" b="1" u="sng" dirty="0"/>
              <a:t>Prompt: </a:t>
            </a:r>
            <a:r>
              <a:rPr lang="en-US" sz="1050" dirty="0"/>
              <a:t>Please write a pitch for a senior systems manager role based on the resume below. Call out where their experience is a direct match for the senior systems manager role.  Create a table that lists the required skill, the candidate’s matching experience, their years of experience as well as relevant comments about the experience.  Write a paragraph describing where the candidate also has some of the preferred qualifications.  Conclude by asking the manager if they would like to schedule an interview.</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1800" dirty="0">
                <a:effectLst/>
                <a:latin typeface="Garamond" panose="02020404030301010803" pitchFamily="18" charset="0"/>
                <a:ea typeface="Calibri" panose="020F0502020204030204" pitchFamily="34" charset="0"/>
                <a:cs typeface="Times New Roman" panose="02020603050405020304" pitchFamily="18" charset="0"/>
              </a:rPr>
              <a:t>Interview Q&amp;A </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endParaRPr kumimoji="0" lang="en-US" sz="1000" b="1" i="0" u="sng" strike="noStrike" kern="1200" cap="none" spc="0" normalizeH="0" baseline="0" noProof="0" dirty="0">
              <a:ln>
                <a:noFill/>
              </a:ln>
              <a:solidFill>
                <a:prstClr val="white">
                  <a:alpha val="60000"/>
                </a:prst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b="1" i="0" u="sng" strike="noStrike" kern="1200" cap="none" spc="0" normalizeH="0" baseline="0" noProof="0" dirty="0">
                <a:ln>
                  <a:noFill/>
                </a:ln>
                <a:solidFill>
                  <a:prstClr val="white">
                    <a:alpha val="60000"/>
                  </a:prstClr>
                </a:solidFill>
                <a:effectLst/>
                <a:uLnTx/>
                <a:uFillTx/>
                <a:latin typeface="Gill Sans MT"/>
                <a:ea typeface="+mn-ea"/>
                <a:cs typeface="+mn-cs"/>
              </a:rPr>
              <a:t>Prompt: </a:t>
            </a:r>
            <a:r>
              <a:rPr kumimoji="0" lang="en-US" sz="1000" i="0" strike="noStrike" kern="1200" cap="none" spc="0" normalizeH="0" baseline="0" noProof="0" dirty="0">
                <a:ln>
                  <a:noFill/>
                </a:ln>
                <a:solidFill>
                  <a:prstClr val="white">
                    <a:alpha val="60000"/>
                  </a:prstClr>
                </a:solidFill>
                <a:effectLst/>
                <a:uLnTx/>
                <a:uFillTx/>
                <a:latin typeface="Gill Sans MT"/>
                <a:ea typeface="+mn-ea"/>
                <a:cs typeface="+mn-cs"/>
              </a:rPr>
              <a:t>Based on the following job description please write 3 appropriate technical inter</a:t>
            </a:r>
            <a:r>
              <a:rPr lang="en-US" sz="1000" dirty="0">
                <a:solidFill>
                  <a:prstClr val="white">
                    <a:alpha val="60000"/>
                  </a:prstClr>
                </a:solidFill>
                <a:latin typeface="Gill Sans MT"/>
              </a:rPr>
              <a:t>view questions. </a:t>
            </a:r>
            <a:endPar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endParaRPr>
          </a:p>
          <a:p>
            <a:r>
              <a:rPr lang="en-US" sz="1050" b="1" u="sng" dirty="0"/>
              <a:t>Prompt:</a:t>
            </a:r>
            <a:r>
              <a:rPr lang="en-US" sz="1050" dirty="0"/>
              <a:t> Please answer the above questions, in STAR format, as the candidate described in the following resume</a:t>
            </a:r>
          </a:p>
          <a:p>
            <a:r>
              <a:rPr lang="en-US" sz="1050" b="1" u="sng" dirty="0"/>
              <a:t>Prompt:</a:t>
            </a:r>
            <a:r>
              <a:rPr lang="en-US" sz="1050" dirty="0"/>
              <a:t> Please write up a summary  for the following resume, suggest a few jobs this person might be a fit for</a:t>
            </a:r>
          </a:p>
          <a:p>
            <a:r>
              <a:rPr lang="en-US" sz="1050" b="1" u="sng" dirty="0"/>
              <a:t>Prompt: </a:t>
            </a:r>
            <a:r>
              <a:rPr lang="en-US" sz="1050" dirty="0"/>
              <a:t>Please write 5 extremely niche technical questions for a  phone interview for a Senior Genetic Engineering Scientists that dig into their experience and problem-solving skills. Include as a reference an expert answer to each question in the STAR format as a reference for the recruiter conducting the phone interview.</a:t>
            </a:r>
            <a:endParaRPr lang="en-US" sz="1050" b="1" u="sng"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Audio 12">
            <a:hlinkClick r:id="" action="ppaction://media"/>
            <a:extLst>
              <a:ext uri="{FF2B5EF4-FFF2-40B4-BE49-F238E27FC236}">
                <a16:creationId xmlns:a16="http://schemas.microsoft.com/office/drawing/2014/main" id="{F291E865-252D-8973-8810-C29554FC8F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2432457"/>
      </p:ext>
    </p:extLst>
  </p:cSld>
  <p:clrMapOvr>
    <a:masterClrMapping/>
  </p:clrMapOvr>
  <mc:AlternateContent xmlns:mc="http://schemas.openxmlformats.org/markup-compatibility/2006" xmlns:p14="http://schemas.microsoft.com/office/powerpoint/2010/main">
    <mc:Choice Requires="p14">
      <p:transition spd="slow" p14:dur="2000" advTm="289"/>
    </mc:Choice>
    <mc:Fallback xmlns="">
      <p:transition spd="slow" advTm="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2306D-427B-45C5-4C12-65364BDD65A0}"/>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A9AC1A91-9BAB-2B05-AFAC-DD9E3B13976B}"/>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B069E2AB-E37E-ABDC-EA7B-C893A170EC39}"/>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6B70CB0A-3B98-D1E3-FBDA-AD44AFBF400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E5C2008-5EE2-B81D-E9CD-24A48674FA7A}"/>
              </a:ext>
            </a:extLst>
          </p:cNvPr>
          <p:cNvSpPr>
            <a:spLocks noGrp="1"/>
          </p:cNvSpPr>
          <p:nvPr>
            <p:ph type="title"/>
          </p:nvPr>
        </p:nvSpPr>
        <p:spPr>
          <a:xfrm>
            <a:off x="550862" y="549275"/>
            <a:ext cx="11097551" cy="1332000"/>
          </a:xfrm>
        </p:spPr>
        <p:txBody>
          <a:bodyPr>
            <a:normAutofit/>
          </a:bodyPr>
          <a:lstStyle/>
          <a:p>
            <a:r>
              <a:rPr lang="en-US" i="1" dirty="0"/>
              <a:t>How</a:t>
            </a:r>
            <a:r>
              <a:rPr lang="en-US" dirty="0"/>
              <a:t> to use AI: Agent Programing 101</a:t>
            </a:r>
          </a:p>
        </p:txBody>
      </p:sp>
      <p:sp>
        <p:nvSpPr>
          <p:cNvPr id="9" name="Text Placeholder 8">
            <a:extLst>
              <a:ext uri="{FF2B5EF4-FFF2-40B4-BE49-F238E27FC236}">
                <a16:creationId xmlns:a16="http://schemas.microsoft.com/office/drawing/2014/main" id="{DAF42F55-69B7-D9A7-833A-B3BDAA181B75}"/>
              </a:ext>
            </a:extLst>
          </p:cNvPr>
          <p:cNvSpPr>
            <a:spLocks noGrp="1"/>
          </p:cNvSpPr>
          <p:nvPr>
            <p:ph type="body" idx="1"/>
          </p:nvPr>
        </p:nvSpPr>
        <p:spPr>
          <a:xfrm>
            <a:off x="550864" y="1731375"/>
            <a:ext cx="5437186"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Candidate Summary / Pitch </a:t>
            </a:r>
            <a:endParaRPr lang="en-US" dirty="0"/>
          </a:p>
        </p:txBody>
      </p:sp>
      <p:sp>
        <p:nvSpPr>
          <p:cNvPr id="10" name="Content Placeholder 9">
            <a:extLst>
              <a:ext uri="{FF2B5EF4-FFF2-40B4-BE49-F238E27FC236}">
                <a16:creationId xmlns:a16="http://schemas.microsoft.com/office/drawing/2014/main" id="{3799722A-29E9-DE5F-AEC4-4031D806DD46}"/>
              </a:ext>
            </a:extLst>
          </p:cNvPr>
          <p:cNvSpPr>
            <a:spLocks noGrp="1"/>
          </p:cNvSpPr>
          <p:nvPr>
            <p:ph sz="half" idx="2"/>
          </p:nvPr>
        </p:nvSpPr>
        <p:spPr>
          <a:xfrm>
            <a:off x="550863" y="2427370"/>
            <a:ext cx="5429114" cy="3515555"/>
          </a:xfrm>
        </p:spPr>
        <p:txBody>
          <a:bodyPr/>
          <a:lstStyle/>
          <a:p>
            <a:endParaRPr lang="en-US" sz="1000" b="1" u="sng" dirty="0"/>
          </a:p>
          <a:p>
            <a:r>
              <a:rPr lang="en-US" sz="1000" dirty="0"/>
              <a:t>Step 1) </a:t>
            </a:r>
            <a:r>
              <a:rPr lang="en-US" sz="1000" b="1" u="sng" dirty="0"/>
              <a:t>:</a:t>
            </a:r>
            <a:r>
              <a:rPr lang="en-US" sz="1000" dirty="0"/>
              <a:t> Ask the user for the candidate resume, online profile and or interview notes.</a:t>
            </a:r>
          </a:p>
          <a:p>
            <a:r>
              <a:rPr lang="en-US" sz="1000" dirty="0"/>
              <a:t>Step 2) Ask the user who the hiring partner(s) are and ask what skills they would like to highlight</a:t>
            </a:r>
          </a:p>
          <a:p>
            <a:r>
              <a:rPr lang="en-US" sz="1000" dirty="0"/>
              <a:t>Step 3) Based on the user feedback please write up a summary email of the candidate as pitch for the hiring manager, explain what jobs this person might be a fit for on the team and why they might be a good fit. </a:t>
            </a:r>
          </a:p>
          <a:p>
            <a:r>
              <a:rPr lang="en-US" sz="1050" dirty="0"/>
              <a:t>Step 4) At the end of the email include a table that has the required skills in  column one and how the candidate matches up to that requirement in the second column in the third column please put the % match the candidate's skill is to the required skill based on the job description and the notes from the user. </a:t>
            </a:r>
          </a:p>
        </p:txBody>
      </p:sp>
      <p:sp>
        <p:nvSpPr>
          <p:cNvPr id="11" name="Text Placeholder 10">
            <a:extLst>
              <a:ext uri="{FF2B5EF4-FFF2-40B4-BE49-F238E27FC236}">
                <a16:creationId xmlns:a16="http://schemas.microsoft.com/office/drawing/2014/main" id="{3D5609FE-3443-4C4B-6449-6D7E5B706D5E}"/>
              </a:ext>
            </a:extLst>
          </p:cNvPr>
          <p:cNvSpPr>
            <a:spLocks noGrp="1"/>
          </p:cNvSpPr>
          <p:nvPr>
            <p:ph type="body" sz="quarter" idx="3"/>
          </p:nvPr>
        </p:nvSpPr>
        <p:spPr>
          <a:xfrm>
            <a:off x="6212024" y="1731375"/>
            <a:ext cx="5436392" cy="535354"/>
          </a:xfrm>
        </p:spPr>
        <p:txBody>
          <a:bodyPr/>
          <a:lstStyle/>
          <a:p>
            <a:r>
              <a:rPr lang="en-US" sz="1800" dirty="0">
                <a:effectLst/>
                <a:latin typeface="Garamond" panose="02020404030301010803" pitchFamily="18" charset="0"/>
                <a:ea typeface="Calibri" panose="020F0502020204030204" pitchFamily="34" charset="0"/>
                <a:cs typeface="Times New Roman" panose="02020603050405020304" pitchFamily="18" charset="0"/>
              </a:rPr>
              <a:t>Interview Q&amp;A </a:t>
            </a:r>
            <a:endParaRPr lang="en-US" dirty="0"/>
          </a:p>
        </p:txBody>
      </p:sp>
      <p:sp>
        <p:nvSpPr>
          <p:cNvPr id="12" name="Content Placeholder 11">
            <a:extLst>
              <a:ext uri="{FF2B5EF4-FFF2-40B4-BE49-F238E27FC236}">
                <a16:creationId xmlns:a16="http://schemas.microsoft.com/office/drawing/2014/main" id="{478D36F7-47D8-0569-1D0B-595BC79CA009}"/>
              </a:ext>
            </a:extLst>
          </p:cNvPr>
          <p:cNvSpPr>
            <a:spLocks noGrp="1"/>
          </p:cNvSpPr>
          <p:nvPr>
            <p:ph sz="quarter" idx="4"/>
          </p:nvPr>
        </p:nvSpPr>
        <p:spPr>
          <a:xfrm>
            <a:off x="6212023" y="2427370"/>
            <a:ext cx="5436391"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endParaRPr kumimoji="0" lang="en-US" sz="1000" b="1" i="0" u="sng" strike="noStrike" kern="1200" cap="none" spc="0" normalizeH="0" baseline="0" noProof="0" dirty="0">
              <a:ln>
                <a:noFill/>
              </a:ln>
              <a:solidFill>
                <a:prstClr val="white">
                  <a:alpha val="60000"/>
                </a:prst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00" dirty="0">
                <a:solidFill>
                  <a:prstClr val="white">
                    <a:alpha val="60000"/>
                  </a:prstClr>
                </a:solidFill>
                <a:latin typeface="Gill Sans MT"/>
              </a:rPr>
              <a:t>Step 1) Ask the user what role they would like interview questions for</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i="0" strike="noStrike" kern="1200" cap="none" spc="0" normalizeH="0" baseline="0" noProof="0" dirty="0">
                <a:ln>
                  <a:noFill/>
                </a:ln>
                <a:solidFill>
                  <a:prstClr val="white">
                    <a:alpha val="60000"/>
                  </a:prstClr>
                </a:solidFill>
                <a:effectLst/>
                <a:uLnTx/>
                <a:uFillTx/>
                <a:latin typeface="Gill Sans MT"/>
                <a:ea typeface="+mn-ea"/>
                <a:cs typeface="+mn-cs"/>
              </a:rPr>
              <a:t>Step 2) Ask the user if they have a job </a:t>
            </a:r>
            <a:r>
              <a:rPr lang="en-US" sz="1000" dirty="0">
                <a:solidFill>
                  <a:prstClr val="white">
                    <a:alpha val="60000"/>
                  </a:prstClr>
                </a:solidFill>
                <a:latin typeface="Gill Sans MT"/>
              </a:rPr>
              <a:t>description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i="0" strike="noStrike" kern="1200" cap="none" spc="0" normalizeH="0" baseline="0" noProof="0" dirty="0">
                <a:ln>
                  <a:noFill/>
                </a:ln>
                <a:solidFill>
                  <a:prstClr val="white">
                    <a:alpha val="60000"/>
                  </a:prstClr>
                </a:solidFill>
                <a:effectLst/>
                <a:uLnTx/>
                <a:uFillTx/>
                <a:latin typeface="Gill Sans MT"/>
                <a:ea typeface="+mn-ea"/>
                <a:cs typeface="+mn-cs"/>
              </a:rPr>
              <a:t>Step 3) based on the users feedback</a:t>
            </a:r>
            <a:r>
              <a:rPr lang="en-US" sz="1000" dirty="0">
                <a:solidFill>
                  <a:prstClr val="white">
                    <a:alpha val="60000"/>
                  </a:prstClr>
                </a:solidFill>
                <a:latin typeface="Gill Sans MT"/>
              </a:rPr>
              <a:t>k </a:t>
            </a:r>
            <a:r>
              <a:rPr lang="en-US" sz="1000" dirty="0"/>
              <a:t>Please write 5 extremely niche technical questions for a  phone interview.  Make sure that the questions truly dig into their experience and problem-solving skills. I</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00" dirty="0"/>
              <a:t>Step 4) include as a reference an expert answer to each question in the STAR format as a reference for the recruiter conducting the phone interview.</a:t>
            </a:r>
            <a:endParaRPr kumimoji="0" lang="en-US" sz="1000" i="0" strike="noStrike" kern="1200" cap="none" spc="0" normalizeH="0" baseline="0" noProof="0" dirty="0">
              <a:ln>
                <a:noFill/>
              </a:ln>
              <a:solidFill>
                <a:prstClr val="white">
                  <a:alpha val="60000"/>
                </a:prstClr>
              </a:solidFill>
              <a:effectLst/>
              <a:uLnTx/>
              <a:uFillTx/>
              <a:latin typeface="Gill Sans MT"/>
              <a:ea typeface="+mn-ea"/>
              <a:cs typeface="+mn-cs"/>
            </a:endParaRPr>
          </a:p>
          <a:p>
            <a:pPr marL="0" indent="0">
              <a:buNone/>
            </a:pPr>
            <a:endParaRPr lang="en-US" dirty="0"/>
          </a:p>
        </p:txBody>
      </p:sp>
      <p:sp>
        <p:nvSpPr>
          <p:cNvPr id="4" name="Date Placeholder 3">
            <a:extLst>
              <a:ext uri="{FF2B5EF4-FFF2-40B4-BE49-F238E27FC236}">
                <a16:creationId xmlns:a16="http://schemas.microsoft.com/office/drawing/2014/main" id="{57C54E4B-71AD-DEC5-92E9-16F1E7302F66}"/>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17A15480-2A65-8063-3619-94078933BAC9}"/>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5E06C307-15EE-0649-14D9-BAC933C7AB7D}"/>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23</a:t>
            </a:fld>
            <a:endParaRPr lang="en-US"/>
          </a:p>
        </p:txBody>
      </p:sp>
      <p:sp>
        <p:nvSpPr>
          <p:cNvPr id="22" name="Freeform: Shape 21">
            <a:extLst>
              <a:ext uri="{FF2B5EF4-FFF2-40B4-BE49-F238E27FC236}">
                <a16:creationId xmlns:a16="http://schemas.microsoft.com/office/drawing/2014/main" id="{1AC204FD-F695-BCB9-3E01-2DB046B5E8C1}"/>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 name="Audio 13">
            <a:hlinkClick r:id="" action="ppaction://media"/>
            <a:extLst>
              <a:ext uri="{FF2B5EF4-FFF2-40B4-BE49-F238E27FC236}">
                <a16:creationId xmlns:a16="http://schemas.microsoft.com/office/drawing/2014/main" id="{B611C49D-EA71-EA69-0D4D-1504370DFFE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33422"/>
      </p:ext>
    </p:extLst>
  </p:cSld>
  <p:clrMapOvr>
    <a:masterClrMapping/>
  </p:clrMapOvr>
  <mc:AlternateContent xmlns:mc="http://schemas.openxmlformats.org/markup-compatibility/2006" xmlns:p14="http://schemas.microsoft.com/office/powerpoint/2010/main">
    <mc:Choice Requires="p14">
      <p:transition spd="slow" p14:dur="2000" advTm="442"/>
    </mc:Choice>
    <mc:Fallback xmlns="">
      <p:transition spd="slow" advTm="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How</a:t>
            </a:r>
            <a:r>
              <a:rPr lang="en-US" dirty="0"/>
              <a:t> to use AI: Prompt Engineering 101</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1800" dirty="0">
                <a:effectLst/>
                <a:latin typeface="Garamond" panose="02020404030301010803" pitchFamily="18" charset="0"/>
                <a:ea typeface="Calibri" panose="020F0502020204030204" pitchFamily="34" charset="0"/>
                <a:cs typeface="Times New Roman" panose="02020603050405020304" pitchFamily="18" charset="0"/>
              </a:rPr>
              <a:t>Summarizing labor market data</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b="1" i="0" u="sng" strike="noStrike" kern="1200" cap="none" spc="0" normalizeH="0" baseline="0" noProof="0" dirty="0">
                <a:ln>
                  <a:noFill/>
                </a:ln>
                <a:solidFill>
                  <a:prstClr val="white">
                    <a:alpha val="60000"/>
                  </a:prstClr>
                </a:solidFill>
                <a:effectLst/>
                <a:uLnTx/>
                <a:uFillTx/>
                <a:latin typeface="Gill Sans MT"/>
                <a:ea typeface="+mn-ea"/>
                <a:cs typeface="+mn-cs"/>
              </a:rPr>
              <a:t>Prompt:</a:t>
            </a:r>
            <a:r>
              <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rPr>
              <a:t> Please take the following data, act as a labor market analyst and provide an overview of the data, Highlight 3 major interesting or actionable items and 3 strategic suggestions.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Prompt:</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Please write </a:t>
            </a:r>
            <a:r>
              <a:rPr lang="en-US" sz="1050" dirty="0">
                <a:solidFill>
                  <a:prstClr val="white">
                    <a:alpha val="60000"/>
                  </a:prstClr>
                </a:solidFill>
                <a:latin typeface="Gill Sans MT"/>
              </a:rPr>
              <a:t>a whitepaper on the following labor market data in the format of a nightly news report. Include highlights that might make the nightly news, provide expert commentary and analysis.  Highlight trends in salaries and hiring </a:t>
            </a: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Prompt:</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Please write an executive summary of the following Eurostat and BLS data Highlight growth sectors, call out risks and highlight opportunities that might be flying under the radar of the majority of the market.  Make 2 predictions and </a:t>
            </a:r>
            <a:r>
              <a:rPr lang="en-US" sz="1050" dirty="0">
                <a:solidFill>
                  <a:prstClr val="white">
                    <a:alpha val="60000"/>
                  </a:prstClr>
                </a:solidFill>
                <a:latin typeface="Gill Sans MT"/>
              </a:rPr>
              <a:t>1</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recommendation.</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Prompt: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Please create the dialog for a brief explainer video on YouTube as a YouTube influencer</a:t>
            </a:r>
            <a:r>
              <a:rPr lang="en-US" sz="1050" dirty="0">
                <a:solidFill>
                  <a:prstClr val="white">
                    <a:alpha val="60000"/>
                  </a:prstClr>
                </a:solidFill>
                <a:latin typeface="Gill Sans MT"/>
              </a:rPr>
              <a:t>.  The topic is Labor market analytics, explain what it is using analogies, then move to the use cases, with examples and finally, in rhyme explain, why labor market analytics are important</a:t>
            </a: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Writing Boolean Strings</a:t>
            </a:r>
            <a:r>
              <a:rPr lang="en-US" sz="1800" dirty="0">
                <a:effectLst/>
                <a:latin typeface="Garamond" panose="02020404030301010803" pitchFamily="18" charset="0"/>
                <a:ea typeface="Calibri" panose="020F0502020204030204" pitchFamily="34" charset="0"/>
                <a:cs typeface="Times New Roman" panose="02020603050405020304" pitchFamily="18" charset="0"/>
              </a:rPr>
              <a:t> </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b="1" i="0" u="sng" strike="noStrike" kern="1200" cap="none" spc="0" normalizeH="0" baseline="0" noProof="0" dirty="0">
                <a:ln>
                  <a:noFill/>
                </a:ln>
                <a:solidFill>
                  <a:prstClr val="white">
                    <a:alpha val="60000"/>
                  </a:prstClr>
                </a:solidFill>
                <a:effectLst/>
                <a:uLnTx/>
                <a:uFillTx/>
                <a:latin typeface="Gill Sans MT"/>
                <a:ea typeface="+mn-ea"/>
                <a:cs typeface="+mn-cs"/>
              </a:rPr>
              <a:t>Prompt:</a:t>
            </a:r>
            <a:r>
              <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rPr>
              <a:t> Please write me a Boolean string to use on Google that has the 50 largest tech companies as well as “software engineer” AND (“python” OR “java” OR “</a:t>
            </a:r>
            <a:r>
              <a:rPr kumimoji="0" lang="en-US" sz="1000" b="0" i="0" u="none" strike="noStrike" kern="1200" cap="none" spc="0" normalizeH="0" baseline="0" noProof="0" dirty="0" err="1">
                <a:ln>
                  <a:noFill/>
                </a:ln>
                <a:solidFill>
                  <a:prstClr val="white">
                    <a:alpha val="60000"/>
                  </a:prstClr>
                </a:solidFill>
                <a:effectLst/>
                <a:uLnTx/>
                <a:uFillTx/>
                <a:latin typeface="Gill Sans MT"/>
                <a:ea typeface="+mn-ea"/>
                <a:cs typeface="+mn-cs"/>
              </a:rPr>
              <a:t>c++</a:t>
            </a:r>
            <a:r>
              <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rPr>
              <a:t>) Identify profiles on LinkedIn using the site command.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Prompt:</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Please create for me a search string optimized for Bing to find me portfolios of character animators.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Prompt:</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Please create a Boolean search string optimized for Google to help me find experts in AI based on their publications.</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Prompt: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Please create a Boolean cheat sheet in the form of a table.  List the modifiers and operators,  what they do, and an example.  Then in 3 paragraphs as a Recruiting Expert, explain the difference between a Boolean modifier and a Boolean Operator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 name="Audio 16">
            <a:hlinkClick r:id="" action="ppaction://media"/>
            <a:extLst>
              <a:ext uri="{FF2B5EF4-FFF2-40B4-BE49-F238E27FC236}">
                <a16:creationId xmlns:a16="http://schemas.microsoft.com/office/drawing/2014/main" id="{5E9E9CC0-29F5-15E3-5467-A9005B80C72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148690"/>
      </p:ext>
    </p:extLst>
  </p:cSld>
  <p:clrMapOvr>
    <a:masterClrMapping/>
  </p:clrMapOvr>
  <mc:AlternateContent xmlns:mc="http://schemas.openxmlformats.org/markup-compatibility/2006" xmlns:p14="http://schemas.microsoft.com/office/powerpoint/2010/main">
    <mc:Choice Requires="p14">
      <p:transition spd="slow" p14:dur="2000" advTm="39798"/>
    </mc:Choice>
    <mc:Fallback xmlns="">
      <p:transition spd="slow" advTm="39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554B6-782C-2268-626D-BD2798E37B43}"/>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FD660FC9-7376-85AF-4D7F-469478342DA6}"/>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2B6E2343-A074-1C38-C01D-7A36B300D450}"/>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0ABB9CCF-567D-790B-8CD6-A9895BB3C3A6}"/>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F69FE5C9-D3E1-D141-C237-D39C8F368B12}"/>
              </a:ext>
            </a:extLst>
          </p:cNvPr>
          <p:cNvSpPr>
            <a:spLocks noGrp="1"/>
          </p:cNvSpPr>
          <p:nvPr>
            <p:ph type="title"/>
          </p:nvPr>
        </p:nvSpPr>
        <p:spPr>
          <a:xfrm>
            <a:off x="550862" y="549275"/>
            <a:ext cx="11097551" cy="1332000"/>
          </a:xfrm>
        </p:spPr>
        <p:txBody>
          <a:bodyPr>
            <a:normAutofit/>
          </a:bodyPr>
          <a:lstStyle/>
          <a:p>
            <a:r>
              <a:rPr lang="en-US" i="1" dirty="0"/>
              <a:t>How</a:t>
            </a:r>
            <a:r>
              <a:rPr lang="en-US" dirty="0"/>
              <a:t> to use AI: Agent programming 101</a:t>
            </a:r>
          </a:p>
        </p:txBody>
      </p:sp>
      <p:sp>
        <p:nvSpPr>
          <p:cNvPr id="9" name="Text Placeholder 8">
            <a:extLst>
              <a:ext uri="{FF2B5EF4-FFF2-40B4-BE49-F238E27FC236}">
                <a16:creationId xmlns:a16="http://schemas.microsoft.com/office/drawing/2014/main" id="{B576471D-81D2-E314-511B-DD0A8FEE4803}"/>
              </a:ext>
            </a:extLst>
          </p:cNvPr>
          <p:cNvSpPr>
            <a:spLocks noGrp="1"/>
          </p:cNvSpPr>
          <p:nvPr>
            <p:ph type="body" idx="1"/>
          </p:nvPr>
        </p:nvSpPr>
        <p:spPr>
          <a:xfrm>
            <a:off x="550864" y="1731375"/>
            <a:ext cx="5437186" cy="535354"/>
          </a:xfrm>
        </p:spPr>
        <p:txBody>
          <a:bodyPr/>
          <a:lstStyle/>
          <a:p>
            <a:r>
              <a:rPr lang="en-US" sz="1800" dirty="0">
                <a:effectLst/>
                <a:latin typeface="Garamond" panose="02020404030301010803" pitchFamily="18" charset="0"/>
                <a:ea typeface="Calibri" panose="020F0502020204030204" pitchFamily="34" charset="0"/>
                <a:cs typeface="Times New Roman" panose="02020603050405020304" pitchFamily="18" charset="0"/>
              </a:rPr>
              <a:t>Summarizing labor market data</a:t>
            </a:r>
            <a:endParaRPr lang="en-US" dirty="0"/>
          </a:p>
        </p:txBody>
      </p:sp>
      <p:sp>
        <p:nvSpPr>
          <p:cNvPr id="10" name="Content Placeholder 9">
            <a:extLst>
              <a:ext uri="{FF2B5EF4-FFF2-40B4-BE49-F238E27FC236}">
                <a16:creationId xmlns:a16="http://schemas.microsoft.com/office/drawing/2014/main" id="{9E7D3F61-E735-8022-B385-2AA4BDCFF132}"/>
              </a:ext>
            </a:extLst>
          </p:cNvPr>
          <p:cNvSpPr>
            <a:spLocks noGrp="1"/>
          </p:cNvSpPr>
          <p:nvPr>
            <p:ph sz="half" idx="2"/>
          </p:nvPr>
        </p:nvSpPr>
        <p:spPr>
          <a:xfrm>
            <a:off x="550863" y="2427370"/>
            <a:ext cx="5429114"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00" dirty="0">
                <a:solidFill>
                  <a:prstClr val="white">
                    <a:alpha val="60000"/>
                  </a:prstClr>
                </a:solidFill>
                <a:latin typeface="Gill Sans MT"/>
              </a:rPr>
              <a:t>Step 1)</a:t>
            </a:r>
            <a:r>
              <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rPr>
              <a:t> Ask the user for any data they would like  analyze.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50" b="0" u="none" dirty="0">
                <a:solidFill>
                  <a:prstClr val="white">
                    <a:alpha val="60000"/>
                  </a:prstClr>
                </a:solidFill>
                <a:latin typeface="Gill Sans MT"/>
              </a:rPr>
              <a:t>Step 2)</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Please write </a:t>
            </a:r>
            <a:r>
              <a:rPr lang="en-US" sz="1050" dirty="0">
                <a:solidFill>
                  <a:prstClr val="white">
                    <a:alpha val="60000"/>
                  </a:prstClr>
                </a:solidFill>
                <a:latin typeface="Gill Sans MT"/>
              </a:rPr>
              <a:t>a whitepaper on the previous market labor market data in the format of a nightly news report. Include highlights that might make the nightly news, provide expert commentary and analysis.  Highlight trends in salaries and hiring </a:t>
            </a: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i="0" strike="noStrike" kern="1200" cap="none" spc="0" normalizeH="0" baseline="0" noProof="0" dirty="0">
                <a:ln>
                  <a:noFill/>
                </a:ln>
                <a:solidFill>
                  <a:prstClr val="white">
                    <a:alpha val="60000"/>
                  </a:prstClr>
                </a:solidFill>
                <a:effectLst/>
                <a:uLnTx/>
                <a:uFillTx/>
                <a:latin typeface="Gill Sans MT"/>
                <a:ea typeface="+mn-ea"/>
                <a:cs typeface="+mn-cs"/>
              </a:rPr>
              <a:t>Step 3)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Please write an executive summary of the </a:t>
            </a:r>
            <a:r>
              <a:rPr lang="en-US" sz="1050" dirty="0">
                <a:solidFill>
                  <a:prstClr val="white">
                    <a:alpha val="60000"/>
                  </a:prstClr>
                </a:solidFill>
                <a:latin typeface="Gill Sans MT"/>
              </a:rPr>
              <a:t> data.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Highlight growth sectors, call out risks and highlight opportunities that might be flying under the radar of the majority of the market.  Make 2 predictions and </a:t>
            </a:r>
            <a:r>
              <a:rPr lang="en-US" sz="1050" dirty="0">
                <a:solidFill>
                  <a:prstClr val="white">
                    <a:alpha val="60000"/>
                  </a:prstClr>
                </a:solidFill>
                <a:latin typeface="Gill Sans MT"/>
              </a:rPr>
              <a:t>1</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recommendation.</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50" i="0" strike="noStrike" kern="1200" cap="none" spc="0" normalizeH="0" baseline="0" noProof="0" dirty="0">
                <a:ln>
                  <a:noFill/>
                </a:ln>
                <a:solidFill>
                  <a:prstClr val="white">
                    <a:alpha val="60000"/>
                  </a:prstClr>
                </a:solidFill>
                <a:effectLst/>
                <a:uLnTx/>
                <a:uFillTx/>
                <a:latin typeface="Gill Sans MT"/>
                <a:ea typeface="+mn-ea"/>
                <a:cs typeface="+mn-cs"/>
              </a:rPr>
              <a:t>Step 4) </a:t>
            </a:r>
            <a:r>
              <a:rPr kumimoji="0" lang="en-US" sz="1050" b="1" i="0" u="sng" strike="noStrike" kern="1200" cap="none" spc="0" normalizeH="0" baseline="0" noProof="0" dirty="0">
                <a:ln>
                  <a:noFill/>
                </a:ln>
                <a:solidFill>
                  <a:prstClr val="white">
                    <a:alpha val="60000"/>
                  </a:prstClr>
                </a:solidFill>
                <a:effectLst/>
                <a:uLnTx/>
                <a:uFillTx/>
                <a:latin typeface="Gill Sans MT"/>
                <a:ea typeface="+mn-ea"/>
                <a:cs typeface="+mn-cs"/>
              </a:rPr>
              <a:t>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Please create the dialog for a brief explainer video on YouTube as a YouTube influencer</a:t>
            </a:r>
            <a:r>
              <a:rPr lang="en-US" sz="1050" dirty="0">
                <a:solidFill>
                  <a:prstClr val="white">
                    <a:alpha val="60000"/>
                  </a:prstClr>
                </a:solidFill>
                <a:latin typeface="Gill Sans MT"/>
              </a:rPr>
              <a:t>.  The topic is Labor market analytics, explain what it is using analogies, then move to the use cases, with examples and finally, in rhyme explain, why labor market analytics are important</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50" dirty="0">
                <a:solidFill>
                  <a:prstClr val="white">
                    <a:alpha val="60000"/>
                  </a:prstClr>
                </a:solidFill>
                <a:latin typeface="Gill Sans MT"/>
              </a:rPr>
              <a:t>Step 5)</a:t>
            </a:r>
            <a:r>
              <a:rPr kumimoji="0" lang="en-US" sz="1050" b="0" i="0" u="sng" strike="noStrike" kern="1200" cap="none" spc="0" normalizeH="0" baseline="0" noProof="0" dirty="0">
                <a:ln>
                  <a:noFill/>
                </a:ln>
                <a:solidFill>
                  <a:prstClr val="white">
                    <a:alpha val="60000"/>
                  </a:prstClr>
                </a:solidFill>
                <a:effectLst/>
                <a:uLnTx/>
                <a:uFillTx/>
                <a:latin typeface="Gill Sans MT"/>
                <a:ea typeface="+mn-ea"/>
                <a:cs typeface="+mn-cs"/>
              </a:rPr>
              <a:t>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Please act as an editor and read the script from step 4.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50" dirty="0">
                <a:solidFill>
                  <a:prstClr val="white">
                    <a:alpha val="60000"/>
                  </a:prstClr>
                </a:solidFill>
                <a:latin typeface="Gill Sans MT"/>
              </a:rPr>
              <a:t>Step 6): Read the advice and write the script </a:t>
            </a: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11" name="Text Placeholder 10">
            <a:extLst>
              <a:ext uri="{FF2B5EF4-FFF2-40B4-BE49-F238E27FC236}">
                <a16:creationId xmlns:a16="http://schemas.microsoft.com/office/drawing/2014/main" id="{6D33728A-33A3-7173-7F20-2016C8C4731B}"/>
              </a:ext>
            </a:extLst>
          </p:cNvPr>
          <p:cNvSpPr>
            <a:spLocks noGrp="1"/>
          </p:cNvSpPr>
          <p:nvPr>
            <p:ph type="body" sz="quarter" idx="3"/>
          </p:nvPr>
        </p:nvSpPr>
        <p:spPr>
          <a:xfrm>
            <a:off x="6212024" y="1731375"/>
            <a:ext cx="5436392"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Writing Boolean Strings</a:t>
            </a:r>
            <a:r>
              <a:rPr lang="en-US" sz="1800" dirty="0">
                <a:effectLst/>
                <a:latin typeface="Garamond" panose="02020404030301010803" pitchFamily="18" charset="0"/>
                <a:ea typeface="Calibri" panose="020F0502020204030204" pitchFamily="34" charset="0"/>
                <a:cs typeface="Times New Roman" panose="02020603050405020304" pitchFamily="18" charset="0"/>
              </a:rPr>
              <a:t> </a:t>
            </a:r>
            <a:endParaRPr lang="en-US" dirty="0"/>
          </a:p>
        </p:txBody>
      </p:sp>
      <p:sp>
        <p:nvSpPr>
          <p:cNvPr id="12" name="Content Placeholder 11">
            <a:extLst>
              <a:ext uri="{FF2B5EF4-FFF2-40B4-BE49-F238E27FC236}">
                <a16:creationId xmlns:a16="http://schemas.microsoft.com/office/drawing/2014/main" id="{B8AF4F4F-5E75-2EE4-43B5-F653B36AD9B3}"/>
              </a:ext>
            </a:extLst>
          </p:cNvPr>
          <p:cNvSpPr>
            <a:spLocks noGrp="1"/>
          </p:cNvSpPr>
          <p:nvPr>
            <p:ph sz="quarter" idx="4"/>
          </p:nvPr>
        </p:nvSpPr>
        <p:spPr>
          <a:xfrm>
            <a:off x="6212023" y="2427370"/>
            <a:ext cx="5436391"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1000" i="0" strike="noStrike" kern="1200" cap="none" spc="0" normalizeH="0" baseline="0" noProof="0" dirty="0">
                <a:ln>
                  <a:noFill/>
                </a:ln>
                <a:solidFill>
                  <a:prstClr val="white">
                    <a:alpha val="60000"/>
                  </a:prstClr>
                </a:solidFill>
                <a:effectLst/>
                <a:uLnTx/>
                <a:uFillTx/>
                <a:latin typeface="Gill Sans MT"/>
                <a:ea typeface="+mn-ea"/>
                <a:cs typeface="+mn-cs"/>
              </a:rPr>
              <a:t>Step 1) Ask the user what platform they would like the search optimized for</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00" dirty="0">
                <a:solidFill>
                  <a:prstClr val="white">
                    <a:alpha val="60000"/>
                  </a:prstClr>
                </a:solidFill>
                <a:latin typeface="Gill Sans MT"/>
              </a:rPr>
              <a:t>Step 2) Give suggestions for searches you can help with or long strings you can build (For example </a:t>
            </a:r>
            <a:r>
              <a:rPr kumimoji="0" lang="en-US" sz="1000" i="0" strike="noStrike" kern="1200" cap="none" spc="0" normalizeH="0" baseline="0" noProof="0" dirty="0">
                <a:ln>
                  <a:noFill/>
                </a:ln>
                <a:solidFill>
                  <a:prstClr val="white">
                    <a:alpha val="60000"/>
                  </a:prstClr>
                </a:solidFill>
                <a:effectLst/>
                <a:uLnTx/>
                <a:uFillTx/>
                <a:latin typeface="Gill Sans MT"/>
                <a:ea typeface="+mn-ea"/>
                <a:cs typeface="+mn-cs"/>
              </a:rPr>
              <a:t> </a:t>
            </a:r>
            <a:r>
              <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rPr>
              <a:t> Please write me a Boolean string to use on Google that has the 50 largest tech companies as well as “software engineer” AND (“python” OR “java” OR “</a:t>
            </a:r>
            <a:r>
              <a:rPr kumimoji="0" lang="en-US" sz="1000" b="0" i="0" u="none" strike="noStrike" kern="1200" cap="none" spc="0" normalizeH="0" baseline="0" noProof="0" dirty="0" err="1">
                <a:ln>
                  <a:noFill/>
                </a:ln>
                <a:solidFill>
                  <a:prstClr val="white">
                    <a:alpha val="60000"/>
                  </a:prstClr>
                </a:solidFill>
                <a:effectLst/>
                <a:uLnTx/>
                <a:uFillTx/>
                <a:latin typeface="Gill Sans MT"/>
                <a:ea typeface="+mn-ea"/>
                <a:cs typeface="+mn-cs"/>
              </a:rPr>
              <a:t>c++</a:t>
            </a:r>
            <a:r>
              <a:rPr kumimoji="0" lang="en-US" sz="1000" b="0" i="0" u="none" strike="noStrike" kern="1200" cap="none" spc="0" normalizeH="0" baseline="0" noProof="0" dirty="0">
                <a:ln>
                  <a:noFill/>
                </a:ln>
                <a:solidFill>
                  <a:prstClr val="white">
                    <a:alpha val="60000"/>
                  </a:prstClr>
                </a:solidFill>
                <a:effectLst/>
                <a:uLnTx/>
                <a:uFillTx/>
                <a:latin typeface="Gill Sans MT"/>
                <a:ea typeface="+mn-ea"/>
                <a:cs typeface="+mn-cs"/>
              </a:rPr>
              <a:t>) Identify profiles on LinkedIn using the site command.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sz="1050" dirty="0">
                <a:solidFill>
                  <a:prstClr val="white">
                    <a:alpha val="60000"/>
                  </a:prstClr>
                </a:solidFill>
                <a:latin typeface="Gill Sans MT"/>
              </a:rPr>
              <a:t>Step 3) Offer the user a Boolean cheat sheet</a:t>
            </a:r>
          </a:p>
          <a:p>
            <a:pPr>
              <a:defRPr/>
            </a:pPr>
            <a:r>
              <a:rPr lang="en-US" sz="1050" dirty="0">
                <a:solidFill>
                  <a:prstClr val="white">
                    <a:alpha val="60000"/>
                  </a:prstClr>
                </a:solidFill>
                <a:latin typeface="Gill Sans MT"/>
              </a:rPr>
              <a:t>Step 4) </a:t>
            </a:r>
            <a:r>
              <a:rPr kumimoji="0" lang="en-US" sz="1050" b="0" i="0" u="sng" strike="noStrike" kern="1200" cap="none" spc="0" normalizeH="0" baseline="0" noProof="0" dirty="0">
                <a:ln>
                  <a:noFill/>
                </a:ln>
                <a:solidFill>
                  <a:prstClr val="white">
                    <a:alpha val="60000"/>
                  </a:prstClr>
                </a:solidFill>
                <a:effectLst/>
                <a:uLnTx/>
                <a:uFillTx/>
                <a:latin typeface="Gill Sans MT"/>
                <a:ea typeface="+mn-ea"/>
                <a:cs typeface="+mn-cs"/>
              </a:rPr>
              <a:t>When asked to create a Boolean cheat sheet</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 format </a:t>
            </a:r>
            <a:r>
              <a:rPr kumimoji="0" lang="en-US" sz="1050" b="0" i="0" u="none" strike="noStrike" kern="1200" cap="none" spc="0" normalizeH="0" baseline="0" noProof="0" dirty="0" err="1">
                <a:ln>
                  <a:noFill/>
                </a:ln>
                <a:solidFill>
                  <a:prstClr val="white">
                    <a:alpha val="60000"/>
                  </a:prstClr>
                </a:solidFill>
                <a:effectLst/>
                <a:uLnTx/>
                <a:uFillTx/>
                <a:latin typeface="Gill Sans MT"/>
                <a:ea typeface="+mn-ea"/>
                <a:cs typeface="+mn-cs"/>
              </a:rPr>
              <a:t>th</a:t>
            </a:r>
            <a:r>
              <a:rPr lang="en-US" sz="1050" dirty="0">
                <a:solidFill>
                  <a:prstClr val="white">
                    <a:alpha val="60000"/>
                  </a:prstClr>
                </a:solidFill>
                <a:latin typeface="Gill Sans MT"/>
              </a:rPr>
              <a:t>e answer in a </a:t>
            </a:r>
            <a:r>
              <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rPr>
              <a:t>a table.  List the modifiers and operators,  what they do, and an example.  Then in 3 paragraphs as a Recruiting Expert, explain the difference between a Boolean modifier and a Boolean Operator </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endParaRPr lang="en-US" sz="1050" dirty="0">
              <a:solidFill>
                <a:prstClr val="white">
                  <a:alpha val="60000"/>
                </a:prstClr>
              </a:solidFill>
              <a:latin typeface="Gill Sans MT"/>
            </a:endParaRPr>
          </a:p>
          <a:p>
            <a:endParaRPr lang="en-US" dirty="0"/>
          </a:p>
        </p:txBody>
      </p:sp>
      <p:sp>
        <p:nvSpPr>
          <p:cNvPr id="4" name="Date Placeholder 3">
            <a:extLst>
              <a:ext uri="{FF2B5EF4-FFF2-40B4-BE49-F238E27FC236}">
                <a16:creationId xmlns:a16="http://schemas.microsoft.com/office/drawing/2014/main" id="{A1A4F7DD-1A48-AEB9-A0FE-1A887E2D406E}"/>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3E83F3BB-60DC-1F7F-1E1E-AF1D9C0C841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17689E85-0F30-78F5-09A9-D160457B3B3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25</a:t>
            </a:fld>
            <a:endParaRPr lang="en-US"/>
          </a:p>
        </p:txBody>
      </p:sp>
      <p:sp>
        <p:nvSpPr>
          <p:cNvPr id="22" name="Freeform: Shape 21">
            <a:extLst>
              <a:ext uri="{FF2B5EF4-FFF2-40B4-BE49-F238E27FC236}">
                <a16:creationId xmlns:a16="http://schemas.microsoft.com/office/drawing/2014/main" id="{774ADA9C-1CD0-92E5-2F08-82333F217524}"/>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 name="Audio 13">
            <a:hlinkClick r:id="" action="ppaction://media"/>
            <a:extLst>
              <a:ext uri="{FF2B5EF4-FFF2-40B4-BE49-F238E27FC236}">
                <a16:creationId xmlns:a16="http://schemas.microsoft.com/office/drawing/2014/main" id="{2BC3E422-DA2B-29B6-DDBE-EDA8E8E5C5D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3996034"/>
      </p:ext>
    </p:extLst>
  </p:cSld>
  <p:clrMapOvr>
    <a:masterClrMapping/>
  </p:clrMapOvr>
  <mc:AlternateContent xmlns:mc="http://schemas.openxmlformats.org/markup-compatibility/2006" xmlns:p14="http://schemas.microsoft.com/office/powerpoint/2010/main">
    <mc:Choice Requires="p14">
      <p:transition spd="slow" p14:dur="2000" advTm="46688"/>
    </mc:Choice>
    <mc:Fallback xmlns="">
      <p:transition spd="slow" advTm="46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EB2D9-AD03-9889-3738-22EC2B4DE727}"/>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FBBF3F24-6A67-FF49-7807-9594910BCA89}"/>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A1C49844-39C0-278E-0C40-6D9340D391FC}"/>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C4E2AE70-0285-BE51-EA6E-2061FDB23121}"/>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64A30FB6-BDC3-DEBB-5705-EE46C94BA156}"/>
              </a:ext>
            </a:extLst>
          </p:cNvPr>
          <p:cNvSpPr>
            <a:spLocks noGrp="1"/>
          </p:cNvSpPr>
          <p:nvPr>
            <p:ph type="title"/>
          </p:nvPr>
        </p:nvSpPr>
        <p:spPr>
          <a:xfrm>
            <a:off x="550862" y="549275"/>
            <a:ext cx="11097551" cy="1332000"/>
          </a:xfrm>
        </p:spPr>
        <p:txBody>
          <a:bodyPr>
            <a:normAutofit/>
          </a:bodyPr>
          <a:lstStyle/>
          <a:p>
            <a:r>
              <a:rPr lang="en-US" i="1" dirty="0"/>
              <a:t>How</a:t>
            </a:r>
            <a:r>
              <a:rPr lang="en-US" dirty="0"/>
              <a:t> to train your AI                              </a:t>
            </a:r>
          </a:p>
        </p:txBody>
      </p:sp>
      <p:sp>
        <p:nvSpPr>
          <p:cNvPr id="9" name="Text Placeholder 8">
            <a:extLst>
              <a:ext uri="{FF2B5EF4-FFF2-40B4-BE49-F238E27FC236}">
                <a16:creationId xmlns:a16="http://schemas.microsoft.com/office/drawing/2014/main" id="{3404E51D-CAF7-2EA8-AB22-DE5ADAE6B7C4}"/>
              </a:ext>
            </a:extLst>
          </p:cNvPr>
          <p:cNvSpPr>
            <a:spLocks noGrp="1"/>
          </p:cNvSpPr>
          <p:nvPr>
            <p:ph type="body" idx="1"/>
          </p:nvPr>
        </p:nvSpPr>
        <p:spPr>
          <a:xfrm>
            <a:off x="550864" y="1731375"/>
            <a:ext cx="5437186"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Giving it examples</a:t>
            </a:r>
            <a:endParaRPr lang="en-US" dirty="0"/>
          </a:p>
        </p:txBody>
      </p:sp>
      <p:sp>
        <p:nvSpPr>
          <p:cNvPr id="10" name="Content Placeholder 9">
            <a:extLst>
              <a:ext uri="{FF2B5EF4-FFF2-40B4-BE49-F238E27FC236}">
                <a16:creationId xmlns:a16="http://schemas.microsoft.com/office/drawing/2014/main" id="{DD8CB01E-E17A-0F78-66C1-907737A1FDB3}"/>
              </a:ext>
            </a:extLst>
          </p:cNvPr>
          <p:cNvSpPr>
            <a:spLocks noGrp="1"/>
          </p:cNvSpPr>
          <p:nvPr>
            <p:ph sz="half" idx="2"/>
          </p:nvPr>
        </p:nvSpPr>
        <p:spPr>
          <a:xfrm>
            <a:off x="550863" y="2427370"/>
            <a:ext cx="5429114" cy="3515555"/>
          </a:xfrm>
        </p:spPr>
        <p: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prstClr val="white">
                  <a:alpha val="60000"/>
                </a:prstClr>
              </a:solidFill>
              <a:effectLst/>
              <a:uLnTx/>
              <a:uFillTx/>
              <a:latin typeface="Gill Sans MT"/>
              <a:ea typeface="+mn-ea"/>
              <a:cs typeface="+mn-cs"/>
            </a:endParaRPr>
          </a:p>
        </p:txBody>
      </p:sp>
      <p:sp>
        <p:nvSpPr>
          <p:cNvPr id="11" name="Text Placeholder 10">
            <a:extLst>
              <a:ext uri="{FF2B5EF4-FFF2-40B4-BE49-F238E27FC236}">
                <a16:creationId xmlns:a16="http://schemas.microsoft.com/office/drawing/2014/main" id="{D6F4731D-37E2-7C7D-323B-EAD9F4E56DF3}"/>
              </a:ext>
            </a:extLst>
          </p:cNvPr>
          <p:cNvSpPr>
            <a:spLocks noGrp="1"/>
          </p:cNvSpPr>
          <p:nvPr>
            <p:ph type="body" sz="quarter" idx="3"/>
          </p:nvPr>
        </p:nvSpPr>
        <p:spPr>
          <a:xfrm>
            <a:off x="6212024" y="1731375"/>
            <a:ext cx="5436392" cy="535354"/>
          </a:xfrm>
        </p:spPr>
        <p:txBody>
          <a:bodyPr/>
          <a:lstStyle/>
          <a:p>
            <a:r>
              <a:rPr lang="en-US" sz="1800" dirty="0">
                <a:effectLst/>
                <a:latin typeface="Garamond" panose="02020404030301010803" pitchFamily="18" charset="0"/>
                <a:ea typeface="Calibri" panose="020F0502020204030204" pitchFamily="34" charset="0"/>
                <a:cs typeface="Times New Roman" panose="02020603050405020304" pitchFamily="18" charset="0"/>
              </a:rPr>
              <a:t>Giving it materials to read </a:t>
            </a:r>
            <a:endParaRPr lang="en-US" dirty="0"/>
          </a:p>
        </p:txBody>
      </p:sp>
      <p:pic>
        <p:nvPicPr>
          <p:cNvPr id="3" name="Content Placeholder 2">
            <a:extLst>
              <a:ext uri="{FF2B5EF4-FFF2-40B4-BE49-F238E27FC236}">
                <a16:creationId xmlns:a16="http://schemas.microsoft.com/office/drawing/2014/main" id="{16F7ACC3-321F-6A7B-2B7A-2FC4DD00BE2C}"/>
              </a:ext>
            </a:extLst>
          </p:cNvPr>
          <p:cNvPicPr>
            <a:picLocks noGrp="1" noChangeAspect="1"/>
          </p:cNvPicPr>
          <p:nvPr>
            <p:ph sz="quarter" idx="4"/>
          </p:nvPr>
        </p:nvPicPr>
        <p:blipFill>
          <a:blip r:embed="rId5"/>
          <a:stretch>
            <a:fillRect/>
          </a:stretch>
        </p:blipFill>
        <p:spPr>
          <a:xfrm>
            <a:off x="6211888" y="2668326"/>
            <a:ext cx="5437187" cy="3034235"/>
          </a:xfrm>
        </p:spPr>
      </p:pic>
      <p:sp>
        <p:nvSpPr>
          <p:cNvPr id="4" name="Date Placeholder 3">
            <a:extLst>
              <a:ext uri="{FF2B5EF4-FFF2-40B4-BE49-F238E27FC236}">
                <a16:creationId xmlns:a16="http://schemas.microsoft.com/office/drawing/2014/main" id="{8F39FE6A-A5C8-3EB0-5310-0E074F6411ED}"/>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CAFF8CFA-8433-0302-C7CF-569E6313D32C}"/>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BFBFA789-DB0B-2D66-BFD3-F4C5BE37AE8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sp>
        <p:nvSpPr>
          <p:cNvPr id="22" name="Freeform: Shape 21">
            <a:extLst>
              <a:ext uri="{FF2B5EF4-FFF2-40B4-BE49-F238E27FC236}">
                <a16:creationId xmlns:a16="http://schemas.microsoft.com/office/drawing/2014/main" id="{C10ABE4B-AD15-6A23-61E5-23AC3373ACC4}"/>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14">
            <a:extLst>
              <a:ext uri="{FF2B5EF4-FFF2-40B4-BE49-F238E27FC236}">
                <a16:creationId xmlns:a16="http://schemas.microsoft.com/office/drawing/2014/main" id="{5A9C67DE-4222-F2C5-88CC-6BE3CCCD037D}"/>
              </a:ext>
            </a:extLst>
          </p:cNvPr>
          <p:cNvPicPr>
            <a:picLocks noChangeAspect="1"/>
          </p:cNvPicPr>
          <p:nvPr/>
        </p:nvPicPr>
        <p:blipFill>
          <a:blip r:embed="rId6"/>
          <a:stretch>
            <a:fillRect/>
          </a:stretch>
        </p:blipFill>
        <p:spPr>
          <a:xfrm>
            <a:off x="392070" y="2425937"/>
            <a:ext cx="5819818" cy="3276624"/>
          </a:xfrm>
          <a:prstGeom prst="rect">
            <a:avLst/>
          </a:prstGeom>
        </p:spPr>
      </p:pic>
      <p:pic>
        <p:nvPicPr>
          <p:cNvPr id="17" name="Audio 16">
            <a:hlinkClick r:id="" action="ppaction://media"/>
            <a:extLst>
              <a:ext uri="{FF2B5EF4-FFF2-40B4-BE49-F238E27FC236}">
                <a16:creationId xmlns:a16="http://schemas.microsoft.com/office/drawing/2014/main" id="{C77200EF-4267-0952-2BAF-3831441EDC2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7319599"/>
      </p:ext>
    </p:extLst>
  </p:cSld>
  <p:clrMapOvr>
    <a:masterClrMapping/>
  </p:clrMapOvr>
  <mc:AlternateContent xmlns:mc="http://schemas.openxmlformats.org/markup-compatibility/2006" xmlns:p14="http://schemas.microsoft.com/office/powerpoint/2010/main">
    <mc:Choice Requires="p14">
      <p:transition spd="slow" p14:dur="2000" advTm="69522"/>
    </mc:Choice>
    <mc:Fallback xmlns="">
      <p:transition spd="slow" advTm="69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EB2D9-AD03-9889-3738-22EC2B4DE727}"/>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FBBF3F24-6A67-FF49-7807-9594910BCA89}"/>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A1C49844-39C0-278E-0C40-6D9340D391FC}"/>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C4E2AE70-0285-BE51-EA6E-2061FDB23121}"/>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64A30FB6-BDC3-DEBB-5705-EE46C94BA156}"/>
              </a:ext>
            </a:extLst>
          </p:cNvPr>
          <p:cNvSpPr>
            <a:spLocks noGrp="1"/>
          </p:cNvSpPr>
          <p:nvPr>
            <p:ph type="title"/>
          </p:nvPr>
        </p:nvSpPr>
        <p:spPr>
          <a:xfrm>
            <a:off x="550862" y="549275"/>
            <a:ext cx="11097551" cy="1332000"/>
          </a:xfrm>
        </p:spPr>
        <p:txBody>
          <a:bodyPr>
            <a:normAutofit/>
          </a:bodyPr>
          <a:lstStyle/>
          <a:p>
            <a:r>
              <a:rPr lang="en-US" i="1" dirty="0"/>
              <a:t>How</a:t>
            </a:r>
            <a:r>
              <a:rPr lang="en-US" dirty="0"/>
              <a:t> to train your AI                              </a:t>
            </a:r>
          </a:p>
        </p:txBody>
      </p:sp>
      <p:sp>
        <p:nvSpPr>
          <p:cNvPr id="9" name="Text Placeholder 8">
            <a:extLst>
              <a:ext uri="{FF2B5EF4-FFF2-40B4-BE49-F238E27FC236}">
                <a16:creationId xmlns:a16="http://schemas.microsoft.com/office/drawing/2014/main" id="{3404E51D-CAF7-2EA8-AB22-DE5ADAE6B7C4}"/>
              </a:ext>
            </a:extLst>
          </p:cNvPr>
          <p:cNvSpPr>
            <a:spLocks noGrp="1"/>
          </p:cNvSpPr>
          <p:nvPr>
            <p:ph type="body" idx="1"/>
          </p:nvPr>
        </p:nvSpPr>
        <p:spPr>
          <a:xfrm>
            <a:off x="550864" y="1731375"/>
            <a:ext cx="5437186" cy="535354"/>
          </a:xfrm>
        </p:spPr>
        <p:txBody>
          <a:bodyPr/>
          <a:lstStyle/>
          <a:p>
            <a:endParaRPr lang="en-US" dirty="0"/>
          </a:p>
        </p:txBody>
      </p:sp>
      <p:pic>
        <p:nvPicPr>
          <p:cNvPr id="19" name="Content Placeholder 18" descr="A screenshot of a computer&#10;&#10;AI-generated content may be incorrect.">
            <a:extLst>
              <a:ext uri="{FF2B5EF4-FFF2-40B4-BE49-F238E27FC236}">
                <a16:creationId xmlns:a16="http://schemas.microsoft.com/office/drawing/2014/main" id="{BA9EC928-C53D-24F2-5767-CF91F000FCC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895000" y="1351556"/>
            <a:ext cx="7137608" cy="4639445"/>
          </a:xfrm>
        </p:spPr>
      </p:pic>
      <p:sp>
        <p:nvSpPr>
          <p:cNvPr id="11" name="Text Placeholder 10">
            <a:extLst>
              <a:ext uri="{FF2B5EF4-FFF2-40B4-BE49-F238E27FC236}">
                <a16:creationId xmlns:a16="http://schemas.microsoft.com/office/drawing/2014/main" id="{D6F4731D-37E2-7C7D-323B-EAD9F4E56DF3}"/>
              </a:ext>
            </a:extLst>
          </p:cNvPr>
          <p:cNvSpPr>
            <a:spLocks noGrp="1"/>
          </p:cNvSpPr>
          <p:nvPr>
            <p:ph type="body" sz="quarter" idx="3"/>
          </p:nvPr>
        </p:nvSpPr>
        <p:spPr>
          <a:xfrm>
            <a:off x="6212024" y="1731375"/>
            <a:ext cx="5436392" cy="535354"/>
          </a:xfrm>
        </p:spPr>
        <p:txBody>
          <a:bodyPr/>
          <a:lstStyle/>
          <a:p>
            <a:endParaRPr lang="en-US" dirty="0"/>
          </a:p>
        </p:txBody>
      </p:sp>
      <p:sp>
        <p:nvSpPr>
          <p:cNvPr id="4" name="Date Placeholder 3">
            <a:extLst>
              <a:ext uri="{FF2B5EF4-FFF2-40B4-BE49-F238E27FC236}">
                <a16:creationId xmlns:a16="http://schemas.microsoft.com/office/drawing/2014/main" id="{8F39FE6A-A5C8-3EB0-5310-0E074F6411ED}"/>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CAFF8CFA-8433-0302-C7CF-569E6313D32C}"/>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BFBFA789-DB0B-2D66-BFD3-F4C5BE37AE8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27</a:t>
            </a:fld>
            <a:endParaRPr lang="en-US"/>
          </a:p>
        </p:txBody>
      </p:sp>
      <p:sp>
        <p:nvSpPr>
          <p:cNvPr id="22" name="Freeform: Shape 21">
            <a:extLst>
              <a:ext uri="{FF2B5EF4-FFF2-40B4-BE49-F238E27FC236}">
                <a16:creationId xmlns:a16="http://schemas.microsoft.com/office/drawing/2014/main" id="{C10ABE4B-AD15-6A23-61E5-23AC3373ACC4}"/>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 name="Audio 16">
            <a:hlinkClick r:id="" action="ppaction://media"/>
            <a:extLst>
              <a:ext uri="{FF2B5EF4-FFF2-40B4-BE49-F238E27FC236}">
                <a16:creationId xmlns:a16="http://schemas.microsoft.com/office/drawing/2014/main" id="{C77200EF-4267-0952-2BAF-3831441EDC2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
        <p:nvSpPr>
          <p:cNvPr id="8" name="Content Placeholder 7">
            <a:extLst>
              <a:ext uri="{FF2B5EF4-FFF2-40B4-BE49-F238E27FC236}">
                <a16:creationId xmlns:a16="http://schemas.microsoft.com/office/drawing/2014/main" id="{80A25703-FE1F-5AF0-5F57-0C791DD4BC81}"/>
              </a:ext>
            </a:extLst>
          </p:cNvPr>
          <p:cNvSpPr>
            <a:spLocks noGrp="1"/>
          </p:cNvSpPr>
          <p:nvPr>
            <p:ph sz="quarter" idx="4"/>
          </p:nvPr>
        </p:nvSpPr>
        <p:spPr/>
        <p:txBody>
          <a:bodyPr/>
          <a:lstStyle/>
          <a:p>
            <a:endParaRPr lang="en-US" dirty="0"/>
          </a:p>
        </p:txBody>
      </p:sp>
      <p:pic>
        <p:nvPicPr>
          <p:cNvPr id="13" name="Picture 12">
            <a:extLst>
              <a:ext uri="{FF2B5EF4-FFF2-40B4-BE49-F238E27FC236}">
                <a16:creationId xmlns:a16="http://schemas.microsoft.com/office/drawing/2014/main" id="{498D34AA-ABC0-24E1-2247-469BE1D2A153}"/>
              </a:ext>
            </a:extLst>
          </p:cNvPr>
          <p:cNvPicPr>
            <a:picLocks noChangeAspect="1"/>
          </p:cNvPicPr>
          <p:nvPr/>
        </p:nvPicPr>
        <p:blipFill>
          <a:blip r:embed="rId7"/>
          <a:stretch>
            <a:fillRect/>
          </a:stretch>
        </p:blipFill>
        <p:spPr>
          <a:xfrm>
            <a:off x="394465" y="1373969"/>
            <a:ext cx="4164541" cy="4639445"/>
          </a:xfrm>
          <a:prstGeom prst="rect">
            <a:avLst/>
          </a:prstGeom>
        </p:spPr>
      </p:pic>
    </p:spTree>
    <p:extLst>
      <p:ext uri="{BB962C8B-B14F-4D97-AF65-F5344CB8AC3E}">
        <p14:creationId xmlns:p14="http://schemas.microsoft.com/office/powerpoint/2010/main" val="4137450714"/>
      </p:ext>
    </p:extLst>
  </p:cSld>
  <p:clrMapOvr>
    <a:masterClrMapping/>
  </p:clrMapOvr>
  <mc:AlternateContent xmlns:mc="http://schemas.openxmlformats.org/markup-compatibility/2006" xmlns:p14="http://schemas.microsoft.com/office/powerpoint/2010/main">
    <mc:Choice Requires="p14">
      <p:transition spd="slow" p14:dur="2000" advTm="69522"/>
    </mc:Choice>
    <mc:Fallback xmlns="">
      <p:transition spd="slow" advTm="69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Animating your AI</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pPr algn="ctr"/>
            <a:r>
              <a:rPr lang="en-US" dirty="0"/>
              <a:t>Animation</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pPr algn="ctr"/>
            <a:r>
              <a:rPr lang="en-US" dirty="0"/>
              <a:t>Script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DD2E6A-E431-E755-1FC4-1F373686BE4C}"/>
              </a:ext>
            </a:extLst>
          </p:cNvPr>
          <p:cNvSpPr>
            <a:spLocks noGrp="1"/>
          </p:cNvSpPr>
          <p:nvPr>
            <p:ph sz="half" idx="2"/>
          </p:nvPr>
        </p:nvSpPr>
        <p:spPr/>
        <p:txBody>
          <a:bodyPr/>
          <a:lstStyle/>
          <a:p>
            <a:endParaRPr lang="en-US"/>
          </a:p>
        </p:txBody>
      </p:sp>
      <p:sp>
        <p:nvSpPr>
          <p:cNvPr id="12" name="Content Placeholder 11">
            <a:extLst>
              <a:ext uri="{FF2B5EF4-FFF2-40B4-BE49-F238E27FC236}">
                <a16:creationId xmlns:a16="http://schemas.microsoft.com/office/drawing/2014/main" id="{B12FFC56-63E4-9750-BDA4-F1E084FC2323}"/>
              </a:ext>
            </a:extLst>
          </p:cNvPr>
          <p:cNvSpPr>
            <a:spLocks noGrp="1"/>
          </p:cNvSpPr>
          <p:nvPr>
            <p:ph sz="quarter" idx="4"/>
          </p:nvPr>
        </p:nvSpPr>
        <p:spPr/>
        <p:txBody>
          <a:bodyPr/>
          <a:lstStyle/>
          <a:p>
            <a:endParaRPr lang="en-US"/>
          </a:p>
        </p:txBody>
      </p:sp>
      <p:pic>
        <p:nvPicPr>
          <p:cNvPr id="15" name="Picture 14">
            <a:extLst>
              <a:ext uri="{FF2B5EF4-FFF2-40B4-BE49-F238E27FC236}">
                <a16:creationId xmlns:a16="http://schemas.microsoft.com/office/drawing/2014/main" id="{B2EEA778-AB07-665C-C9E3-09E42C14D996}"/>
              </a:ext>
            </a:extLst>
          </p:cNvPr>
          <p:cNvPicPr>
            <a:picLocks noChangeAspect="1"/>
          </p:cNvPicPr>
          <p:nvPr/>
        </p:nvPicPr>
        <p:blipFill>
          <a:blip r:embed="rId5"/>
          <a:stretch>
            <a:fillRect/>
          </a:stretch>
        </p:blipFill>
        <p:spPr>
          <a:xfrm>
            <a:off x="6651669" y="2418937"/>
            <a:ext cx="4007983" cy="3614676"/>
          </a:xfrm>
          <a:prstGeom prst="rect">
            <a:avLst/>
          </a:prstGeom>
        </p:spPr>
      </p:pic>
      <p:pic>
        <p:nvPicPr>
          <p:cNvPr id="17" name="Picture 16">
            <a:extLst>
              <a:ext uri="{FF2B5EF4-FFF2-40B4-BE49-F238E27FC236}">
                <a16:creationId xmlns:a16="http://schemas.microsoft.com/office/drawing/2014/main" id="{7CC9AD60-2C16-FE30-E9CF-4250777BE2B8}"/>
              </a:ext>
            </a:extLst>
          </p:cNvPr>
          <p:cNvPicPr>
            <a:picLocks noChangeAspect="1"/>
          </p:cNvPicPr>
          <p:nvPr/>
        </p:nvPicPr>
        <p:blipFill>
          <a:blip r:embed="rId6"/>
          <a:stretch>
            <a:fillRect/>
          </a:stretch>
        </p:blipFill>
        <p:spPr>
          <a:xfrm>
            <a:off x="272459" y="2427370"/>
            <a:ext cx="6379210" cy="3614676"/>
          </a:xfrm>
          <a:prstGeom prst="rect">
            <a:avLst/>
          </a:prstGeom>
        </p:spPr>
      </p:pic>
      <p:pic>
        <p:nvPicPr>
          <p:cNvPr id="19" name="Audio 18">
            <a:hlinkClick r:id="" action="ppaction://media"/>
            <a:extLst>
              <a:ext uri="{FF2B5EF4-FFF2-40B4-BE49-F238E27FC236}">
                <a16:creationId xmlns:a16="http://schemas.microsoft.com/office/drawing/2014/main" id="{2420F2C5-9CD6-9828-C120-64AE684A45C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91557"/>
      </p:ext>
    </p:extLst>
  </p:cSld>
  <p:clrMapOvr>
    <a:masterClrMapping/>
  </p:clrMapOvr>
  <mc:AlternateContent xmlns:mc="http://schemas.openxmlformats.org/markup-compatibility/2006" xmlns:p14="http://schemas.microsoft.com/office/powerpoint/2010/main">
    <mc:Choice Requires="p14">
      <p:transition spd="slow" p14:dur="2000" advTm="4546"/>
    </mc:Choice>
    <mc:Fallback xmlns="">
      <p:transition spd="slow" advTm="4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endParaRPr lang="en-US" sz="1000"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i="1" dirty="0"/>
              <a:t>What are the most useful types of Agents?</a:t>
            </a:r>
          </a:p>
          <a:p>
            <a:r>
              <a:rPr lang="en-US" i="1" dirty="0"/>
              <a:t>What tasks lend themselves to this type of Automation?</a:t>
            </a:r>
          </a:p>
          <a:p>
            <a:r>
              <a:rPr lang="en-US" i="1" dirty="0"/>
              <a:t>What are you most excited to use?</a:t>
            </a:r>
          </a:p>
          <a:p>
            <a:endParaRPr lang="en-US" i="1" dirty="0"/>
          </a:p>
          <a:p>
            <a:endParaRPr lang="en-US" i="1" dirty="0"/>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29</a:t>
            </a:fld>
            <a:endParaRPr lang="en-US"/>
          </a:p>
        </p:txBody>
      </p:sp>
    </p:spTree>
    <p:extLst>
      <p:ext uri="{BB962C8B-B14F-4D97-AF65-F5344CB8AC3E}">
        <p14:creationId xmlns:p14="http://schemas.microsoft.com/office/powerpoint/2010/main" val="959489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5"/>
            <a:ext cx="8098079" cy="1997855"/>
          </a:xfrm>
        </p:spPr>
        <p:txBody>
          <a:bodyPr/>
          <a:lstStyle/>
          <a:p>
            <a:r>
              <a:rPr lang="en-US" sz="8800" dirty="0"/>
              <a:t>Build Real Tools</a:t>
            </a:r>
            <a:r>
              <a:rPr lang="en-US" sz="1000" dirty="0"/>
              <a:t>!</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6219487" cy="3415519"/>
          </a:xfrm>
        </p:spPr>
        <p:txBody>
          <a:bodyPr/>
          <a:lstStyle/>
          <a:p>
            <a:endParaRPr lang="en-US" i="1" dirty="0"/>
          </a:p>
          <a:p>
            <a:endParaRPr lang="en-US" i="1" dirty="0"/>
          </a:p>
          <a:p>
            <a:endParaRPr lang="en-US" i="1" dirty="0"/>
          </a:p>
          <a:p>
            <a:endParaRPr lang="en-US" i="1" dirty="0"/>
          </a:p>
          <a:p>
            <a:endParaRPr lang="en-US" i="1" dirty="0"/>
          </a:p>
          <a:p>
            <a:endParaRPr lang="en-US" dirty="0"/>
          </a:p>
          <a:p>
            <a:endParaRPr lang="en-US" dirty="0"/>
          </a:p>
        </p:txBody>
      </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7" name="Audio 26">
            <a:hlinkClick r:id="" action="ppaction://media"/>
            <a:extLst>
              <a:ext uri="{FF2B5EF4-FFF2-40B4-BE49-F238E27FC236}">
                <a16:creationId xmlns:a16="http://schemas.microsoft.com/office/drawing/2014/main" id="{4303F716-A28E-4235-9608-3BEBA4203F6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A5137741-7228-6DA2-D652-CE8E511257E2}"/>
              </a:ext>
            </a:extLst>
          </p:cNvPr>
          <p:cNvPicPr>
            <a:picLocks noChangeAspect="1"/>
          </p:cNvPicPr>
          <p:nvPr/>
        </p:nvPicPr>
        <p:blipFill>
          <a:blip r:embed="rId8"/>
          <a:stretch>
            <a:fillRect/>
          </a:stretch>
        </p:blipFill>
        <p:spPr>
          <a:xfrm>
            <a:off x="404288" y="2547130"/>
            <a:ext cx="2622359" cy="3823510"/>
          </a:xfrm>
          <a:prstGeom prst="rect">
            <a:avLst/>
          </a:prstGeom>
        </p:spPr>
      </p:pic>
    </p:spTree>
    <p:extLst>
      <p:ext uri="{BB962C8B-B14F-4D97-AF65-F5344CB8AC3E}">
        <p14:creationId xmlns:p14="http://schemas.microsoft.com/office/powerpoint/2010/main" val="2976428591"/>
      </p:ext>
    </p:extLst>
  </p:cSld>
  <p:clrMapOvr>
    <a:masterClrMapping/>
  </p:clrMapOvr>
  <mc:AlternateContent xmlns:mc="http://schemas.openxmlformats.org/markup-compatibility/2006" xmlns:p14="http://schemas.microsoft.com/office/powerpoint/2010/main">
    <mc:Choice Requires="p14">
      <p:transition spd="slow" p14:dur="2000" advTm="298"/>
    </mc:Choice>
    <mc:Fallback xmlns="">
      <p:transition spd="slow" advTm="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Review AI powered tools</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Sourcing / Finding</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endParaRPr lang="en-US" sz="1000" b="1" u="sng" dirty="0"/>
          </a:p>
          <a:p>
            <a:endParaRPr lang="en-US" sz="1000" b="1" u="sng"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 Screening</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E66D6A2B-FF09-4BA8-4A5C-DCBBFD4E772F}"/>
              </a:ext>
            </a:extLst>
          </p:cNvPr>
          <p:cNvPicPr>
            <a:picLocks noChangeAspect="1"/>
          </p:cNvPicPr>
          <p:nvPr/>
        </p:nvPicPr>
        <p:blipFill>
          <a:blip r:embed="rId5"/>
          <a:stretch>
            <a:fillRect/>
          </a:stretch>
        </p:blipFill>
        <p:spPr>
          <a:xfrm>
            <a:off x="274109" y="2354786"/>
            <a:ext cx="1616283" cy="995558"/>
          </a:xfrm>
          <a:prstGeom prst="rect">
            <a:avLst/>
          </a:prstGeom>
        </p:spPr>
      </p:pic>
      <p:pic>
        <p:nvPicPr>
          <p:cNvPr id="13" name="Picture 12">
            <a:extLst>
              <a:ext uri="{FF2B5EF4-FFF2-40B4-BE49-F238E27FC236}">
                <a16:creationId xmlns:a16="http://schemas.microsoft.com/office/drawing/2014/main" id="{3DDF1398-0459-A571-F405-C7855F084790}"/>
              </a:ext>
            </a:extLst>
          </p:cNvPr>
          <p:cNvPicPr>
            <a:picLocks noChangeAspect="1"/>
          </p:cNvPicPr>
          <p:nvPr/>
        </p:nvPicPr>
        <p:blipFill>
          <a:blip r:embed="rId6"/>
          <a:stretch>
            <a:fillRect/>
          </a:stretch>
        </p:blipFill>
        <p:spPr>
          <a:xfrm>
            <a:off x="2019697" y="2339313"/>
            <a:ext cx="1696715" cy="995558"/>
          </a:xfrm>
          <a:prstGeom prst="rect">
            <a:avLst/>
          </a:prstGeom>
        </p:spPr>
      </p:pic>
      <p:pic>
        <p:nvPicPr>
          <p:cNvPr id="8" name="Picture 7">
            <a:extLst>
              <a:ext uri="{FF2B5EF4-FFF2-40B4-BE49-F238E27FC236}">
                <a16:creationId xmlns:a16="http://schemas.microsoft.com/office/drawing/2014/main" id="{5538A958-871B-BB6C-E5CF-5B11F844C6FD}"/>
              </a:ext>
            </a:extLst>
          </p:cNvPr>
          <p:cNvPicPr>
            <a:picLocks noChangeAspect="1"/>
          </p:cNvPicPr>
          <p:nvPr/>
        </p:nvPicPr>
        <p:blipFill>
          <a:blip r:embed="rId7"/>
          <a:stretch>
            <a:fillRect/>
          </a:stretch>
        </p:blipFill>
        <p:spPr>
          <a:xfrm>
            <a:off x="305649" y="3390194"/>
            <a:ext cx="3410763" cy="2212995"/>
          </a:xfrm>
          <a:prstGeom prst="rect">
            <a:avLst/>
          </a:prstGeom>
        </p:spPr>
      </p:pic>
      <p:pic>
        <p:nvPicPr>
          <p:cNvPr id="15" name="Picture 14">
            <a:extLst>
              <a:ext uri="{FF2B5EF4-FFF2-40B4-BE49-F238E27FC236}">
                <a16:creationId xmlns:a16="http://schemas.microsoft.com/office/drawing/2014/main" id="{6E4AF6F3-79FB-5B95-A511-D0262633CEE5}"/>
              </a:ext>
            </a:extLst>
          </p:cNvPr>
          <p:cNvPicPr>
            <a:picLocks noChangeAspect="1"/>
          </p:cNvPicPr>
          <p:nvPr/>
        </p:nvPicPr>
        <p:blipFill>
          <a:blip r:embed="rId8"/>
          <a:stretch>
            <a:fillRect/>
          </a:stretch>
        </p:blipFill>
        <p:spPr>
          <a:xfrm>
            <a:off x="6479983" y="2354786"/>
            <a:ext cx="2741817" cy="1763294"/>
          </a:xfrm>
          <a:prstGeom prst="rect">
            <a:avLst/>
          </a:prstGeom>
        </p:spPr>
      </p:pic>
      <p:pic>
        <p:nvPicPr>
          <p:cNvPr id="17" name="Picture 16">
            <a:extLst>
              <a:ext uri="{FF2B5EF4-FFF2-40B4-BE49-F238E27FC236}">
                <a16:creationId xmlns:a16="http://schemas.microsoft.com/office/drawing/2014/main" id="{5F60F5BA-F6ED-5DA6-683F-F274DB9A118B}"/>
              </a:ext>
            </a:extLst>
          </p:cNvPr>
          <p:cNvPicPr>
            <a:picLocks noChangeAspect="1"/>
          </p:cNvPicPr>
          <p:nvPr/>
        </p:nvPicPr>
        <p:blipFill>
          <a:blip r:embed="rId9"/>
          <a:stretch>
            <a:fillRect/>
          </a:stretch>
        </p:blipFill>
        <p:spPr>
          <a:xfrm>
            <a:off x="6479983" y="4105317"/>
            <a:ext cx="2741817" cy="1763293"/>
          </a:xfrm>
          <a:prstGeom prst="rect">
            <a:avLst/>
          </a:prstGeom>
        </p:spPr>
      </p:pic>
      <p:pic>
        <p:nvPicPr>
          <p:cNvPr id="23" name="Audio 22">
            <a:hlinkClick r:id="" action="ppaction://media"/>
            <a:extLst>
              <a:ext uri="{FF2B5EF4-FFF2-40B4-BE49-F238E27FC236}">
                <a16:creationId xmlns:a16="http://schemas.microsoft.com/office/drawing/2014/main" id="{BCEA0AB6-5A5D-BD1C-B9FB-6E692580F4F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0828233"/>
      </p:ext>
    </p:extLst>
  </p:cSld>
  <p:clrMapOvr>
    <a:masterClrMapping/>
  </p:clrMapOvr>
  <mc:AlternateContent xmlns:mc="http://schemas.openxmlformats.org/markup-compatibility/2006" xmlns:p14="http://schemas.microsoft.com/office/powerpoint/2010/main">
    <mc:Choice Requires="p14">
      <p:transition spd="slow" p14:dur="2000" advTm="259423"/>
    </mc:Choice>
    <mc:Fallback xmlns="">
      <p:transition spd="slow" advTm="259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6A48B-C1C6-0603-EC29-6B5847965CDC}"/>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9EDA1CDC-A2B1-63B7-55D3-ACE6ACE8F8DB}"/>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F82E78EE-1EB4-9BC3-D592-EC67EEEDDDB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B7A57426-FAAB-DCE8-D0A5-4F820758D01B}"/>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38E9E71D-A4C4-F64B-3115-09F06BF8F3EB}"/>
              </a:ext>
            </a:extLst>
          </p:cNvPr>
          <p:cNvSpPr>
            <a:spLocks noGrp="1"/>
          </p:cNvSpPr>
          <p:nvPr>
            <p:ph type="title"/>
          </p:nvPr>
        </p:nvSpPr>
        <p:spPr>
          <a:xfrm>
            <a:off x="550862" y="549275"/>
            <a:ext cx="11097551" cy="1332000"/>
          </a:xfrm>
        </p:spPr>
        <p:txBody>
          <a:bodyPr>
            <a:normAutofit/>
          </a:bodyPr>
          <a:lstStyle/>
          <a:p>
            <a:r>
              <a:rPr lang="en-US" dirty="0"/>
              <a:t>Review AI powered tools</a:t>
            </a:r>
          </a:p>
        </p:txBody>
      </p:sp>
      <p:sp>
        <p:nvSpPr>
          <p:cNvPr id="9" name="Text Placeholder 8">
            <a:extLst>
              <a:ext uri="{FF2B5EF4-FFF2-40B4-BE49-F238E27FC236}">
                <a16:creationId xmlns:a16="http://schemas.microsoft.com/office/drawing/2014/main" id="{8FA3946E-2CAE-3D19-42A6-23BD0AC80028}"/>
              </a:ext>
            </a:extLst>
          </p:cNvPr>
          <p:cNvSpPr>
            <a:spLocks noGrp="1"/>
          </p:cNvSpPr>
          <p:nvPr>
            <p:ph type="body" idx="1"/>
          </p:nvPr>
        </p:nvSpPr>
        <p:spPr>
          <a:xfrm>
            <a:off x="550864" y="1731375"/>
            <a:ext cx="5437186" cy="535354"/>
          </a:xfrm>
        </p:spPr>
        <p:txBody>
          <a:bodyPr/>
          <a:lstStyle/>
          <a:p>
            <a:r>
              <a:rPr lang="en-US" dirty="0"/>
              <a:t>ATS</a:t>
            </a:r>
          </a:p>
        </p:txBody>
      </p:sp>
      <p:sp>
        <p:nvSpPr>
          <p:cNvPr id="10" name="Content Placeholder 9">
            <a:extLst>
              <a:ext uri="{FF2B5EF4-FFF2-40B4-BE49-F238E27FC236}">
                <a16:creationId xmlns:a16="http://schemas.microsoft.com/office/drawing/2014/main" id="{CB0E5F38-4D7C-24FF-9399-C060212DAA79}"/>
              </a:ext>
            </a:extLst>
          </p:cNvPr>
          <p:cNvSpPr>
            <a:spLocks noGrp="1"/>
          </p:cNvSpPr>
          <p:nvPr>
            <p:ph sz="half" idx="2"/>
          </p:nvPr>
        </p:nvSpPr>
        <p:spPr>
          <a:xfrm>
            <a:off x="550863" y="2427370"/>
            <a:ext cx="5429114" cy="3515555"/>
          </a:xfrm>
        </p:spPr>
        <p:txBody>
          <a:bodyPr/>
          <a:lstStyle/>
          <a:p>
            <a:endParaRPr lang="en-US" sz="1000" b="1" u="sng" dirty="0"/>
          </a:p>
          <a:p>
            <a:endParaRPr lang="en-US" sz="1000" b="1" u="sng" dirty="0"/>
          </a:p>
        </p:txBody>
      </p:sp>
      <p:sp>
        <p:nvSpPr>
          <p:cNvPr id="11" name="Text Placeholder 10">
            <a:extLst>
              <a:ext uri="{FF2B5EF4-FFF2-40B4-BE49-F238E27FC236}">
                <a16:creationId xmlns:a16="http://schemas.microsoft.com/office/drawing/2014/main" id="{A9375E43-3D01-475F-E9FC-AA9A43B9DBF1}"/>
              </a:ext>
            </a:extLst>
          </p:cNvPr>
          <p:cNvSpPr>
            <a:spLocks noGrp="1"/>
          </p:cNvSpPr>
          <p:nvPr>
            <p:ph type="body" sz="quarter" idx="3"/>
          </p:nvPr>
        </p:nvSpPr>
        <p:spPr>
          <a:xfrm>
            <a:off x="6212024" y="1731375"/>
            <a:ext cx="5436392"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 CRM</a:t>
            </a:r>
            <a:endParaRPr lang="en-US" dirty="0"/>
          </a:p>
        </p:txBody>
      </p:sp>
      <p:sp>
        <p:nvSpPr>
          <p:cNvPr id="12" name="Content Placeholder 11">
            <a:extLst>
              <a:ext uri="{FF2B5EF4-FFF2-40B4-BE49-F238E27FC236}">
                <a16:creationId xmlns:a16="http://schemas.microsoft.com/office/drawing/2014/main" id="{EEC99BA5-AA34-3ABF-DB38-4822D6BD0ED2}"/>
              </a:ext>
            </a:extLst>
          </p:cNvPr>
          <p:cNvSpPr>
            <a:spLocks noGrp="1"/>
          </p:cNvSpPr>
          <p:nvPr>
            <p:ph sz="quarter" idx="4"/>
          </p:nvPr>
        </p:nvSpPr>
        <p:spPr>
          <a:xfrm>
            <a:off x="6212023" y="2427370"/>
            <a:ext cx="5436391" cy="3515555"/>
          </a:xfrm>
        </p:spPr>
        <p:txBody>
          <a:bodyPr/>
          <a:lstStyle/>
          <a:p>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7BB9F446-FE4A-47AF-3A2E-0258978A6D96}"/>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C81E7145-8193-EF52-904F-130B2C84A192}"/>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B4008447-5A38-B288-4B5E-3E5180F3146B}"/>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sp>
        <p:nvSpPr>
          <p:cNvPr id="22" name="Freeform: Shape 21">
            <a:extLst>
              <a:ext uri="{FF2B5EF4-FFF2-40B4-BE49-F238E27FC236}">
                <a16:creationId xmlns:a16="http://schemas.microsoft.com/office/drawing/2014/main" id="{E14373F7-43A5-ED6A-DA1A-99932A374E92}"/>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 name="Picture 13">
            <a:extLst>
              <a:ext uri="{FF2B5EF4-FFF2-40B4-BE49-F238E27FC236}">
                <a16:creationId xmlns:a16="http://schemas.microsoft.com/office/drawing/2014/main" id="{F6BA4D8B-A689-2191-A4D4-3BCEA2F88F23}"/>
              </a:ext>
            </a:extLst>
          </p:cNvPr>
          <p:cNvPicPr>
            <a:picLocks noChangeAspect="1"/>
          </p:cNvPicPr>
          <p:nvPr/>
        </p:nvPicPr>
        <p:blipFill>
          <a:blip r:embed="rId5"/>
          <a:stretch>
            <a:fillRect/>
          </a:stretch>
        </p:blipFill>
        <p:spPr>
          <a:xfrm>
            <a:off x="5410447" y="2376610"/>
            <a:ext cx="2980239" cy="1788144"/>
          </a:xfrm>
          <a:prstGeom prst="rect">
            <a:avLst/>
          </a:prstGeom>
        </p:spPr>
      </p:pic>
      <p:pic>
        <p:nvPicPr>
          <p:cNvPr id="18" name="Picture 17">
            <a:extLst>
              <a:ext uri="{FF2B5EF4-FFF2-40B4-BE49-F238E27FC236}">
                <a16:creationId xmlns:a16="http://schemas.microsoft.com/office/drawing/2014/main" id="{2D3F6E1D-B879-C82D-5FED-1926019958FC}"/>
              </a:ext>
            </a:extLst>
          </p:cNvPr>
          <p:cNvPicPr>
            <a:picLocks noChangeAspect="1"/>
          </p:cNvPicPr>
          <p:nvPr/>
        </p:nvPicPr>
        <p:blipFill>
          <a:blip r:embed="rId6"/>
          <a:stretch>
            <a:fillRect/>
          </a:stretch>
        </p:blipFill>
        <p:spPr>
          <a:xfrm>
            <a:off x="5410447" y="4154721"/>
            <a:ext cx="2980239" cy="1798237"/>
          </a:xfrm>
          <a:prstGeom prst="rect">
            <a:avLst/>
          </a:prstGeom>
        </p:spPr>
      </p:pic>
      <p:pic>
        <p:nvPicPr>
          <p:cNvPr id="20" name="Picture 19">
            <a:extLst>
              <a:ext uri="{FF2B5EF4-FFF2-40B4-BE49-F238E27FC236}">
                <a16:creationId xmlns:a16="http://schemas.microsoft.com/office/drawing/2014/main" id="{294F664B-846E-9654-3B4E-3C51F9B6620A}"/>
              </a:ext>
            </a:extLst>
          </p:cNvPr>
          <p:cNvPicPr>
            <a:picLocks noChangeAspect="1"/>
          </p:cNvPicPr>
          <p:nvPr/>
        </p:nvPicPr>
        <p:blipFill>
          <a:blip r:embed="rId7"/>
          <a:stretch>
            <a:fillRect/>
          </a:stretch>
        </p:blipFill>
        <p:spPr>
          <a:xfrm>
            <a:off x="298359" y="2402853"/>
            <a:ext cx="2932861" cy="1779668"/>
          </a:xfrm>
          <a:prstGeom prst="rect">
            <a:avLst/>
          </a:prstGeom>
        </p:spPr>
      </p:pic>
      <p:pic>
        <p:nvPicPr>
          <p:cNvPr id="23" name="Picture 22">
            <a:extLst>
              <a:ext uri="{FF2B5EF4-FFF2-40B4-BE49-F238E27FC236}">
                <a16:creationId xmlns:a16="http://schemas.microsoft.com/office/drawing/2014/main" id="{7C3EA7B7-80C4-5F58-61B4-834E1C11A58D}"/>
              </a:ext>
            </a:extLst>
          </p:cNvPr>
          <p:cNvPicPr>
            <a:picLocks noChangeAspect="1"/>
          </p:cNvPicPr>
          <p:nvPr/>
        </p:nvPicPr>
        <p:blipFill>
          <a:blip r:embed="rId8"/>
          <a:stretch>
            <a:fillRect/>
          </a:stretch>
        </p:blipFill>
        <p:spPr>
          <a:xfrm>
            <a:off x="298359" y="4164754"/>
            <a:ext cx="2932861" cy="1727351"/>
          </a:xfrm>
          <a:prstGeom prst="rect">
            <a:avLst/>
          </a:prstGeom>
        </p:spPr>
      </p:pic>
      <p:pic>
        <p:nvPicPr>
          <p:cNvPr id="29" name="Audio 28">
            <a:hlinkClick r:id="" action="ppaction://media"/>
            <a:extLst>
              <a:ext uri="{FF2B5EF4-FFF2-40B4-BE49-F238E27FC236}">
                <a16:creationId xmlns:a16="http://schemas.microsoft.com/office/drawing/2014/main" id="{08B345B4-255F-B487-9037-B773D7B259E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2101397"/>
      </p:ext>
    </p:extLst>
  </p:cSld>
  <p:clrMapOvr>
    <a:masterClrMapping/>
  </p:clrMapOvr>
  <mc:AlternateContent xmlns:mc="http://schemas.openxmlformats.org/markup-compatibility/2006" xmlns:p14="http://schemas.microsoft.com/office/powerpoint/2010/main">
    <mc:Choice Requires="p14">
      <p:transition spd="slow" p14:dur="2000" advTm="70516"/>
    </mc:Choice>
    <mc:Fallback xmlns="">
      <p:transition spd="slow" advTm="70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endParaRPr lang="en-US" sz="1000"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i="1" dirty="0"/>
              <a:t>What are some of the best practices when review AI powered tools?</a:t>
            </a:r>
          </a:p>
          <a:p>
            <a:r>
              <a:rPr lang="en-US" i="1" dirty="0"/>
              <a:t>What is a must ask question when considering a vendor</a:t>
            </a:r>
          </a:p>
          <a:p>
            <a:r>
              <a:rPr lang="en-US" i="1" dirty="0"/>
              <a:t>What are the simple things to automate?</a:t>
            </a:r>
          </a:p>
          <a:p>
            <a:endParaRPr lang="en-US" i="1" dirty="0"/>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32</a:t>
            </a:fld>
            <a:endParaRPr lang="en-US"/>
          </a:p>
        </p:txBody>
      </p:sp>
      <p:pic>
        <p:nvPicPr>
          <p:cNvPr id="5" name="Audio 4">
            <a:hlinkClick r:id="" action="ppaction://media"/>
            <a:extLst>
              <a:ext uri="{FF2B5EF4-FFF2-40B4-BE49-F238E27FC236}">
                <a16:creationId xmlns:a16="http://schemas.microsoft.com/office/drawing/2014/main" id="{978FC3EE-6F4A-B998-99E6-F0C123012A2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0045604"/>
      </p:ext>
    </p:extLst>
  </p:cSld>
  <p:clrMapOvr>
    <a:masterClrMapping/>
  </p:clrMapOvr>
  <mc:AlternateContent xmlns:mc="http://schemas.openxmlformats.org/markup-compatibility/2006" xmlns:p14="http://schemas.microsoft.com/office/powerpoint/2010/main">
    <mc:Choice Requires="p14">
      <p:transition spd="slow" p14:dur="2000" advTm="2960"/>
    </mc:Choice>
    <mc:Fallback xmlns="">
      <p:transition spd="slow" advTm="2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779193"/>
          </a:xfrm>
        </p:spPr>
        <p:txBody>
          <a:bodyPr/>
          <a:lstStyle/>
          <a:p>
            <a:endParaRPr lang="en-US" dirty="0"/>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2359436"/>
            <a:ext cx="5437187" cy="3733390"/>
          </a:xfrm>
        </p:spPr>
        <p:txBody>
          <a:bodyPr/>
          <a:lstStyle/>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pPr algn="ct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After the Credits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33</a:t>
            </a:fld>
            <a:endParaRPr lang="en-US"/>
          </a:p>
        </p:txBody>
      </p:sp>
      <p:pic>
        <p:nvPicPr>
          <p:cNvPr id="3" name="Picture 2">
            <a:extLst>
              <a:ext uri="{FF2B5EF4-FFF2-40B4-BE49-F238E27FC236}">
                <a16:creationId xmlns:a16="http://schemas.microsoft.com/office/drawing/2014/main" id="{A64EBF99-6437-6217-10BD-DDA967608C8C}"/>
              </a:ext>
            </a:extLst>
          </p:cNvPr>
          <p:cNvPicPr>
            <a:picLocks noChangeAspect="1"/>
          </p:cNvPicPr>
          <p:nvPr/>
        </p:nvPicPr>
        <p:blipFill>
          <a:blip r:embed="rId6"/>
          <a:stretch>
            <a:fillRect/>
          </a:stretch>
        </p:blipFill>
        <p:spPr>
          <a:xfrm>
            <a:off x="550863" y="99561"/>
            <a:ext cx="11177416" cy="6308725"/>
          </a:xfrm>
          <a:prstGeom prst="rect">
            <a:avLst/>
          </a:prstGeom>
        </p:spPr>
      </p:pic>
    </p:spTree>
    <p:extLst>
      <p:ext uri="{BB962C8B-B14F-4D97-AF65-F5344CB8AC3E}">
        <p14:creationId xmlns:p14="http://schemas.microsoft.com/office/powerpoint/2010/main" val="636306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AI for TA</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pPr algn="ctr"/>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pPr algn="ct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4B63AAA4-EF49-7E0D-A7BC-2E8D8E331EA3}"/>
              </a:ext>
            </a:extLst>
          </p:cNvPr>
          <p:cNvSpPr>
            <a:spLocks noGrp="1"/>
          </p:cNvSpPr>
          <p:nvPr>
            <p:ph sz="half" idx="2"/>
          </p:nvPr>
        </p:nvSpPr>
        <p:spPr/>
        <p:txBody>
          <a:bodyPr/>
          <a:lstStyle/>
          <a:p>
            <a:endParaRPr lang="en-US"/>
          </a:p>
        </p:txBody>
      </p:sp>
      <p:pic>
        <p:nvPicPr>
          <p:cNvPr id="13" name="Picture 12">
            <a:extLst>
              <a:ext uri="{FF2B5EF4-FFF2-40B4-BE49-F238E27FC236}">
                <a16:creationId xmlns:a16="http://schemas.microsoft.com/office/drawing/2014/main" id="{36E087AC-751A-72C1-AC57-45C27AC750AD}"/>
              </a:ext>
            </a:extLst>
          </p:cNvPr>
          <p:cNvPicPr>
            <a:picLocks noChangeAspect="1"/>
          </p:cNvPicPr>
          <p:nvPr/>
        </p:nvPicPr>
        <p:blipFill>
          <a:blip r:embed="rId3"/>
          <a:stretch>
            <a:fillRect/>
          </a:stretch>
        </p:blipFill>
        <p:spPr>
          <a:xfrm>
            <a:off x="543584" y="2024651"/>
            <a:ext cx="4743485" cy="4314857"/>
          </a:xfrm>
          <a:prstGeom prst="rect">
            <a:avLst/>
          </a:prstGeom>
        </p:spPr>
      </p:pic>
      <p:pic>
        <p:nvPicPr>
          <p:cNvPr id="16" name="Picture 15">
            <a:extLst>
              <a:ext uri="{FF2B5EF4-FFF2-40B4-BE49-F238E27FC236}">
                <a16:creationId xmlns:a16="http://schemas.microsoft.com/office/drawing/2014/main" id="{D921C85D-E1F6-6358-64FF-5E93F167E3A3}"/>
              </a:ext>
            </a:extLst>
          </p:cNvPr>
          <p:cNvPicPr>
            <a:picLocks noChangeAspect="1"/>
          </p:cNvPicPr>
          <p:nvPr/>
        </p:nvPicPr>
        <p:blipFill>
          <a:blip r:embed="rId4"/>
          <a:stretch>
            <a:fillRect/>
          </a:stretch>
        </p:blipFill>
        <p:spPr>
          <a:xfrm>
            <a:off x="5852634" y="579377"/>
            <a:ext cx="5803058" cy="5843983"/>
          </a:xfrm>
          <a:prstGeom prst="rect">
            <a:avLst/>
          </a:prstGeom>
        </p:spPr>
      </p:pic>
    </p:spTree>
    <p:extLst>
      <p:ext uri="{BB962C8B-B14F-4D97-AF65-F5344CB8AC3E}">
        <p14:creationId xmlns:p14="http://schemas.microsoft.com/office/powerpoint/2010/main" val="3346720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What you need</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pPr algn="ctr"/>
            <a:r>
              <a:rPr lang="en-US" dirty="0"/>
              <a:t>Must Have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pPr algn="ctr"/>
            <a:r>
              <a:rPr lang="en-US" dirty="0"/>
              <a:t>Nice to Have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API to the CRM / ATS</a:t>
            </a:r>
          </a:p>
          <a:p>
            <a:r>
              <a:rPr lang="en-US" dirty="0"/>
              <a:t>Access to updated candidate information and profiles</a:t>
            </a:r>
          </a:p>
          <a:p>
            <a:r>
              <a:rPr lang="en-US" dirty="0"/>
              <a:t>Enterprise licenses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4B63AAA4-EF49-7E0D-A7BC-2E8D8E331EA3}"/>
              </a:ext>
            </a:extLst>
          </p:cNvPr>
          <p:cNvSpPr>
            <a:spLocks noGrp="1"/>
          </p:cNvSpPr>
          <p:nvPr>
            <p:ph sz="half" idx="2"/>
          </p:nvPr>
        </p:nvSpPr>
        <p:spPr/>
        <p:txBody>
          <a:bodyPr/>
          <a:lstStyle/>
          <a:p>
            <a:r>
              <a:rPr lang="en-US" dirty="0"/>
              <a:t>AI use case policy (what tasks can we automate?)</a:t>
            </a:r>
          </a:p>
          <a:p>
            <a:r>
              <a:rPr lang="en-US" dirty="0"/>
              <a:t>Specific, measurable goals (time to fill, cost per hire, candidate experience)</a:t>
            </a:r>
          </a:p>
          <a:p>
            <a:r>
              <a:rPr lang="en-US" dirty="0"/>
              <a:t>Learn Basic Prompt Engineering (what tasks are easily automated?)</a:t>
            </a:r>
          </a:p>
          <a:p>
            <a:r>
              <a:rPr lang="en-US" dirty="0"/>
              <a:t>Specific tasks designated for improved automation (writing emails, JDs) </a:t>
            </a:r>
          </a:p>
        </p:txBody>
      </p:sp>
    </p:spTree>
    <p:extLst>
      <p:ext uri="{BB962C8B-B14F-4D97-AF65-F5344CB8AC3E}">
        <p14:creationId xmlns:p14="http://schemas.microsoft.com/office/powerpoint/2010/main" val="2006685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AI for TI</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pPr algn="ctr"/>
            <a:endParaRPr lang="en-US" dirty="0"/>
          </a:p>
        </p:txBody>
      </p:sp>
      <p:pic>
        <p:nvPicPr>
          <p:cNvPr id="14" name="Content Placeholder 13">
            <a:extLst>
              <a:ext uri="{FF2B5EF4-FFF2-40B4-BE49-F238E27FC236}">
                <a16:creationId xmlns:a16="http://schemas.microsoft.com/office/drawing/2014/main" id="{DD8EA0C5-C1FB-6CFE-1FEA-E68C9575CB0D}"/>
              </a:ext>
            </a:extLst>
          </p:cNvPr>
          <p:cNvPicPr>
            <a:picLocks noGrp="1" noChangeAspect="1"/>
          </p:cNvPicPr>
          <p:nvPr>
            <p:ph sz="half" idx="2"/>
          </p:nvPr>
        </p:nvPicPr>
        <p:blipFill>
          <a:blip r:embed="rId3"/>
          <a:stretch>
            <a:fillRect/>
          </a:stretch>
        </p:blipFill>
        <p:spPr>
          <a:xfrm>
            <a:off x="568775" y="2792413"/>
            <a:ext cx="3727000" cy="3516312"/>
          </a:xfrm>
        </p:spPr>
      </p:pic>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pPr algn="ct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a16="http://schemas.microsoft.com/office/drawing/2014/main" id="{59C3AF18-1B1C-A7D7-D88C-E1C38D27798F}"/>
              </a:ext>
            </a:extLst>
          </p:cNvPr>
          <p:cNvPicPr>
            <a:picLocks noChangeAspect="1"/>
          </p:cNvPicPr>
          <p:nvPr/>
        </p:nvPicPr>
        <p:blipFill>
          <a:blip r:embed="rId4"/>
          <a:stretch>
            <a:fillRect/>
          </a:stretch>
        </p:blipFill>
        <p:spPr>
          <a:xfrm>
            <a:off x="4878337" y="274638"/>
            <a:ext cx="6762799" cy="6124620"/>
          </a:xfrm>
          <a:prstGeom prst="rect">
            <a:avLst/>
          </a:prstGeom>
        </p:spPr>
      </p:pic>
    </p:spTree>
    <p:extLst>
      <p:ext uri="{BB962C8B-B14F-4D97-AF65-F5344CB8AC3E}">
        <p14:creationId xmlns:p14="http://schemas.microsoft.com/office/powerpoint/2010/main" val="1121722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What you need</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pPr algn="ctr"/>
            <a:r>
              <a:rPr lang="en-US" dirty="0"/>
              <a:t>Must Have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pPr algn="ctr"/>
            <a:r>
              <a:rPr lang="en-US" dirty="0"/>
              <a:t>Nice to Have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API to the external data sets</a:t>
            </a:r>
          </a:p>
          <a:p>
            <a:r>
              <a:rPr lang="en-US" dirty="0"/>
              <a:t>Access to the internet</a:t>
            </a:r>
          </a:p>
          <a:p>
            <a:r>
              <a:rPr lang="en-US" dirty="0"/>
              <a:t>Enterprise licenses (allow for sharing of tools, doesn’t train on your data)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4B63AAA4-EF49-7E0D-A7BC-2E8D8E331EA3}"/>
              </a:ext>
            </a:extLst>
          </p:cNvPr>
          <p:cNvSpPr>
            <a:spLocks noGrp="1"/>
          </p:cNvSpPr>
          <p:nvPr>
            <p:ph sz="half" idx="2"/>
          </p:nvPr>
        </p:nvSpPr>
        <p:spPr/>
        <p:txBody>
          <a:bodyPr/>
          <a:lstStyle/>
          <a:p>
            <a:r>
              <a:rPr lang="en-US" dirty="0"/>
              <a:t>AI use case policy (matching vs ranking) </a:t>
            </a:r>
          </a:p>
          <a:p>
            <a:r>
              <a:rPr lang="en-US" dirty="0"/>
              <a:t>Specific, measurable goals (reduce client turn around by x%, be able to deliver daily updates) </a:t>
            </a:r>
          </a:p>
          <a:p>
            <a:r>
              <a:rPr lang="en-US" dirty="0"/>
              <a:t>Learn the basics of supply and demand</a:t>
            </a:r>
          </a:p>
          <a:p>
            <a:r>
              <a:rPr lang="en-US" dirty="0"/>
              <a:t>Accurate and timely data </a:t>
            </a:r>
          </a:p>
        </p:txBody>
      </p:sp>
    </p:spTree>
    <p:extLst>
      <p:ext uri="{BB962C8B-B14F-4D97-AF65-F5344CB8AC3E}">
        <p14:creationId xmlns:p14="http://schemas.microsoft.com/office/powerpoint/2010/main" val="379609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BCB20-6661-63C4-D505-B155C2EF3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85023-203D-6FC5-1E0E-7E3CCD5469D4}"/>
              </a:ext>
            </a:extLst>
          </p:cNvPr>
          <p:cNvSpPr>
            <a:spLocks noGrp="1"/>
          </p:cNvSpPr>
          <p:nvPr>
            <p:ph type="ctrTitle"/>
          </p:nvPr>
        </p:nvSpPr>
        <p:spPr>
          <a:xfrm>
            <a:off x="7999414" y="289008"/>
            <a:ext cx="3565524" cy="2937450"/>
          </a:xfrm>
        </p:spPr>
        <p:txBody>
          <a:bodyPr anchor="b" anchorCtr="0">
            <a:normAutofit/>
          </a:bodyPr>
          <a:lstStyle/>
          <a:p>
            <a:r>
              <a:rPr lang="en-US" dirty="0"/>
              <a:t> AI…Isn’t “There yet” </a:t>
            </a:r>
          </a:p>
        </p:txBody>
      </p:sp>
      <p:pic>
        <p:nvPicPr>
          <p:cNvPr id="14" name="Picture Placeholder 13" descr="Data Points Digital background">
            <a:extLst>
              <a:ext uri="{FF2B5EF4-FFF2-40B4-BE49-F238E27FC236}">
                <a16:creationId xmlns:a16="http://schemas.microsoft.com/office/drawing/2014/main" id="{C839B6B8-9529-1789-C60F-9128DF5A5FAF}"/>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a:stretch/>
        </p:blipFill>
        <p:spPr>
          <a:xfrm>
            <a:off x="0" y="0"/>
            <a:ext cx="7452360" cy="6858000"/>
          </a:xfrm>
        </p:spPr>
      </p:pic>
      <p:sp>
        <p:nvSpPr>
          <p:cNvPr id="6" name="Text Placeholder 5">
            <a:extLst>
              <a:ext uri="{FF2B5EF4-FFF2-40B4-BE49-F238E27FC236}">
                <a16:creationId xmlns:a16="http://schemas.microsoft.com/office/drawing/2014/main" id="{87EAFD4F-632F-B794-9F52-130571D9CA64}"/>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F71E68A4-E4A5-4AA5-243F-948C5779A7C9}"/>
              </a:ext>
            </a:extLst>
          </p:cNvPr>
          <p:cNvPicPr>
            <a:picLocks noChangeAspect="1"/>
          </p:cNvPicPr>
          <p:nvPr/>
        </p:nvPicPr>
        <p:blipFill>
          <a:blip r:embed="rId6"/>
          <a:stretch>
            <a:fillRect/>
          </a:stretch>
        </p:blipFill>
        <p:spPr>
          <a:xfrm>
            <a:off x="723580" y="629785"/>
            <a:ext cx="5424598" cy="5392538"/>
          </a:xfrm>
          <a:prstGeom prst="rect">
            <a:avLst/>
          </a:prstGeom>
        </p:spPr>
      </p:pic>
      <p:pic>
        <p:nvPicPr>
          <p:cNvPr id="35" name="Audio 34">
            <a:hlinkClick r:id="" action="ppaction://media"/>
            <a:extLst>
              <a:ext uri="{FF2B5EF4-FFF2-40B4-BE49-F238E27FC236}">
                <a16:creationId xmlns:a16="http://schemas.microsoft.com/office/drawing/2014/main" id="{0907A988-6E56-F127-2FE2-6C24D07CE37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84327868"/>
      </p:ext>
    </p:extLst>
  </p:cSld>
  <p:clrMapOvr>
    <a:masterClrMapping/>
  </p:clrMapOvr>
  <mc:AlternateContent xmlns:mc="http://schemas.openxmlformats.org/markup-compatibility/2006" xmlns:p14="http://schemas.microsoft.com/office/powerpoint/2010/main">
    <mc:Choice Requires="p14">
      <p:transition spd="slow" p14:dur="2000" advTm="625"/>
    </mc:Choice>
    <mc:Fallback xmlns="">
      <p:transition spd="slow" advTm="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72AAE-0636-E046-7AB6-83B7A6D1F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30266-2C2B-0BF0-9778-BC872C4F8DF8}"/>
              </a:ext>
            </a:extLst>
          </p:cNvPr>
          <p:cNvSpPr>
            <a:spLocks noGrp="1"/>
          </p:cNvSpPr>
          <p:nvPr>
            <p:ph type="ctrTitle"/>
          </p:nvPr>
        </p:nvSpPr>
        <p:spPr>
          <a:xfrm>
            <a:off x="7999414" y="289008"/>
            <a:ext cx="3565524" cy="2937450"/>
          </a:xfrm>
        </p:spPr>
        <p:txBody>
          <a:bodyPr anchor="b" anchorCtr="0">
            <a:normAutofit/>
          </a:bodyPr>
          <a:lstStyle/>
          <a:p>
            <a:r>
              <a:rPr lang="en-US" dirty="0"/>
              <a:t> AI…Isn’t “There yet” </a:t>
            </a:r>
          </a:p>
        </p:txBody>
      </p:sp>
      <p:pic>
        <p:nvPicPr>
          <p:cNvPr id="14" name="Picture Placeholder 13" descr="Data Points Digital background">
            <a:extLst>
              <a:ext uri="{FF2B5EF4-FFF2-40B4-BE49-F238E27FC236}">
                <a16:creationId xmlns:a16="http://schemas.microsoft.com/office/drawing/2014/main" id="{DF166FC8-BC8F-4FE6-98CE-2C467EFE9670}"/>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a:stretch/>
        </p:blipFill>
        <p:spPr>
          <a:xfrm>
            <a:off x="0" y="0"/>
            <a:ext cx="7452360" cy="6858000"/>
          </a:xfrm>
        </p:spPr>
      </p:pic>
      <p:sp>
        <p:nvSpPr>
          <p:cNvPr id="6" name="Text Placeholder 5">
            <a:extLst>
              <a:ext uri="{FF2B5EF4-FFF2-40B4-BE49-F238E27FC236}">
                <a16:creationId xmlns:a16="http://schemas.microsoft.com/office/drawing/2014/main" id="{DDB65F64-F7F1-5D62-3D62-F93D72B3EFE1}"/>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F4B15250-705B-158C-8A61-A39EC637ED30}"/>
              </a:ext>
            </a:extLst>
          </p:cNvPr>
          <p:cNvPicPr>
            <a:picLocks noChangeAspect="1"/>
          </p:cNvPicPr>
          <p:nvPr/>
        </p:nvPicPr>
        <p:blipFill>
          <a:blip r:embed="rId6"/>
          <a:stretch>
            <a:fillRect/>
          </a:stretch>
        </p:blipFill>
        <p:spPr>
          <a:xfrm>
            <a:off x="105243" y="389232"/>
            <a:ext cx="2969624" cy="1881630"/>
          </a:xfrm>
          <a:prstGeom prst="rect">
            <a:avLst/>
          </a:prstGeom>
        </p:spPr>
      </p:pic>
      <p:pic>
        <p:nvPicPr>
          <p:cNvPr id="7" name="Picture 6">
            <a:extLst>
              <a:ext uri="{FF2B5EF4-FFF2-40B4-BE49-F238E27FC236}">
                <a16:creationId xmlns:a16="http://schemas.microsoft.com/office/drawing/2014/main" id="{E3F1AA1F-9B71-BB21-7700-3FE8AA25137E}"/>
              </a:ext>
            </a:extLst>
          </p:cNvPr>
          <p:cNvPicPr>
            <a:picLocks noChangeAspect="1"/>
          </p:cNvPicPr>
          <p:nvPr/>
        </p:nvPicPr>
        <p:blipFill>
          <a:blip r:embed="rId7"/>
          <a:stretch>
            <a:fillRect/>
          </a:stretch>
        </p:blipFill>
        <p:spPr>
          <a:xfrm>
            <a:off x="105243" y="2263612"/>
            <a:ext cx="2969624" cy="1925691"/>
          </a:xfrm>
          <a:prstGeom prst="rect">
            <a:avLst/>
          </a:prstGeom>
        </p:spPr>
      </p:pic>
      <p:pic>
        <p:nvPicPr>
          <p:cNvPr id="9" name="Picture 8">
            <a:extLst>
              <a:ext uri="{FF2B5EF4-FFF2-40B4-BE49-F238E27FC236}">
                <a16:creationId xmlns:a16="http://schemas.microsoft.com/office/drawing/2014/main" id="{943B5236-4130-659C-D038-A71763B7B8E3}"/>
              </a:ext>
            </a:extLst>
          </p:cNvPr>
          <p:cNvPicPr>
            <a:picLocks noChangeAspect="1"/>
          </p:cNvPicPr>
          <p:nvPr/>
        </p:nvPicPr>
        <p:blipFill>
          <a:blip r:embed="rId8"/>
          <a:stretch>
            <a:fillRect/>
          </a:stretch>
        </p:blipFill>
        <p:spPr>
          <a:xfrm>
            <a:off x="105243" y="4169981"/>
            <a:ext cx="2969624" cy="1893702"/>
          </a:xfrm>
          <a:prstGeom prst="rect">
            <a:avLst/>
          </a:prstGeom>
        </p:spPr>
      </p:pic>
      <p:pic>
        <p:nvPicPr>
          <p:cNvPr id="12" name="Picture 11">
            <a:extLst>
              <a:ext uri="{FF2B5EF4-FFF2-40B4-BE49-F238E27FC236}">
                <a16:creationId xmlns:a16="http://schemas.microsoft.com/office/drawing/2014/main" id="{392D363C-6DF4-5556-CE2A-3912FA40AC6D}"/>
              </a:ext>
            </a:extLst>
          </p:cNvPr>
          <p:cNvPicPr>
            <a:picLocks noChangeAspect="1"/>
          </p:cNvPicPr>
          <p:nvPr/>
        </p:nvPicPr>
        <p:blipFill>
          <a:blip r:embed="rId9"/>
          <a:stretch>
            <a:fillRect/>
          </a:stretch>
        </p:blipFill>
        <p:spPr>
          <a:xfrm>
            <a:off x="3074867" y="389232"/>
            <a:ext cx="2969623" cy="1900494"/>
          </a:xfrm>
          <a:prstGeom prst="rect">
            <a:avLst/>
          </a:prstGeom>
        </p:spPr>
      </p:pic>
      <p:pic>
        <p:nvPicPr>
          <p:cNvPr id="15" name="Picture 14">
            <a:extLst>
              <a:ext uri="{FF2B5EF4-FFF2-40B4-BE49-F238E27FC236}">
                <a16:creationId xmlns:a16="http://schemas.microsoft.com/office/drawing/2014/main" id="{26F81AA1-30D6-8588-F234-ACF39DA4FF90}"/>
              </a:ext>
            </a:extLst>
          </p:cNvPr>
          <p:cNvPicPr>
            <a:picLocks noChangeAspect="1"/>
          </p:cNvPicPr>
          <p:nvPr/>
        </p:nvPicPr>
        <p:blipFill>
          <a:blip r:embed="rId10"/>
          <a:stretch>
            <a:fillRect/>
          </a:stretch>
        </p:blipFill>
        <p:spPr>
          <a:xfrm>
            <a:off x="3074866" y="2289726"/>
            <a:ext cx="2969623" cy="1925691"/>
          </a:xfrm>
          <a:prstGeom prst="rect">
            <a:avLst/>
          </a:prstGeom>
        </p:spPr>
      </p:pic>
      <p:pic>
        <p:nvPicPr>
          <p:cNvPr id="17" name="Picture 16">
            <a:extLst>
              <a:ext uri="{FF2B5EF4-FFF2-40B4-BE49-F238E27FC236}">
                <a16:creationId xmlns:a16="http://schemas.microsoft.com/office/drawing/2014/main" id="{0F515E7C-EE97-1C5F-93EB-F66840E29453}"/>
              </a:ext>
            </a:extLst>
          </p:cNvPr>
          <p:cNvPicPr>
            <a:picLocks noChangeAspect="1"/>
          </p:cNvPicPr>
          <p:nvPr/>
        </p:nvPicPr>
        <p:blipFill>
          <a:blip r:embed="rId11"/>
          <a:stretch>
            <a:fillRect/>
          </a:stretch>
        </p:blipFill>
        <p:spPr>
          <a:xfrm>
            <a:off x="3077587" y="4164106"/>
            <a:ext cx="2966902" cy="1925691"/>
          </a:xfrm>
          <a:prstGeom prst="rect">
            <a:avLst/>
          </a:prstGeom>
        </p:spPr>
      </p:pic>
      <p:pic>
        <p:nvPicPr>
          <p:cNvPr id="41" name="Audio 40">
            <a:hlinkClick r:id="" action="ppaction://media"/>
            <a:extLst>
              <a:ext uri="{FF2B5EF4-FFF2-40B4-BE49-F238E27FC236}">
                <a16:creationId xmlns:a16="http://schemas.microsoft.com/office/drawing/2014/main" id="{17DFE83B-4DF7-512C-38D7-9E3DF6E28622}"/>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5266768"/>
      </p:ext>
    </p:extLst>
  </p:cSld>
  <p:clrMapOvr>
    <a:masterClrMapping/>
  </p:clrMapOvr>
  <mc:AlternateContent xmlns:mc="http://schemas.openxmlformats.org/markup-compatibility/2006" xmlns:p14="http://schemas.microsoft.com/office/powerpoint/2010/main">
    <mc:Choice Requires="p14">
      <p:transition spd="slow" p14:dur="2000" advTm="445"/>
    </mc:Choice>
    <mc:Fallback xmlns="">
      <p:transition spd="slow" advTm="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The AI Recruiter Says Hello</a:t>
            </a:r>
            <a:r>
              <a:rPr lang="en-US" dirty="0"/>
              <a: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096000" y="1180020"/>
            <a:ext cx="5436392" cy="535354"/>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134201" y="1958296"/>
            <a:ext cx="5436391" cy="3515555"/>
          </a:xfrm>
        </p:spPr>
        <p:txBody>
          <a:bodyPr/>
          <a:lstStyle/>
          <a:p>
            <a:pPr marL="0" indent="0">
              <a:buNone/>
            </a:pPr>
            <a:endParaRPr lang="en-US" dirty="0"/>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pPr marL="0" marR="0">
              <a:lnSpc>
                <a:spcPct val="107000"/>
              </a:lnSpc>
              <a:spcBef>
                <a:spcPts val="0"/>
              </a:spcBef>
              <a:spcAft>
                <a:spcPts val="800"/>
              </a:spcAft>
            </a:pPr>
            <a:r>
              <a:rPr lang="en-US" sz="1600" dirty="0" err="1">
                <a:hlinkClick r:id="rId5"/>
              </a:rPr>
              <a:t>Synthesia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33" name="Audio 32">
            <a:hlinkClick r:id="" action="ppaction://media"/>
            <a:extLst>
              <a:ext uri="{FF2B5EF4-FFF2-40B4-BE49-F238E27FC236}">
                <a16:creationId xmlns:a16="http://schemas.microsoft.com/office/drawing/2014/main" id="{BFF85A58-7EF0-B847-AF82-A7A912D7B0F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pic>
        <p:nvPicPr>
          <p:cNvPr id="8" name="Picture 7">
            <a:extLst>
              <a:ext uri="{FF2B5EF4-FFF2-40B4-BE49-F238E27FC236}">
                <a16:creationId xmlns:a16="http://schemas.microsoft.com/office/drawing/2014/main" id="{6575B6DC-CC64-8C7D-B436-BBBB09E98AB7}"/>
              </a:ext>
            </a:extLst>
          </p:cNvPr>
          <p:cNvPicPr>
            <a:picLocks noChangeAspect="1"/>
          </p:cNvPicPr>
          <p:nvPr/>
        </p:nvPicPr>
        <p:blipFill>
          <a:blip r:embed="rId7"/>
          <a:stretch>
            <a:fillRect/>
          </a:stretch>
        </p:blipFill>
        <p:spPr>
          <a:xfrm>
            <a:off x="945322" y="1081283"/>
            <a:ext cx="9591745" cy="5467390"/>
          </a:xfrm>
          <a:prstGeom prst="rect">
            <a:avLst/>
          </a:prstGeom>
        </p:spPr>
      </p:pic>
    </p:spTree>
    <p:extLst>
      <p:ext uri="{BB962C8B-B14F-4D97-AF65-F5344CB8AC3E}">
        <p14:creationId xmlns:p14="http://schemas.microsoft.com/office/powerpoint/2010/main" val="2076088669"/>
      </p:ext>
    </p:extLst>
  </p:cSld>
  <p:clrMapOvr>
    <a:masterClrMapping/>
  </p:clrMapOvr>
  <mc:AlternateContent xmlns:mc="http://schemas.openxmlformats.org/markup-compatibility/2006" xmlns:p14="http://schemas.microsoft.com/office/powerpoint/2010/main">
    <mc:Choice Requires="p14">
      <p:transition spd="slow" p14:dur="2000" advTm="472"/>
    </mc:Choice>
    <mc:Fallback xmlns="">
      <p:transition spd="slow" advTm="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Who</a:t>
            </a:r>
            <a:r>
              <a:rPr lang="en-US" dirty="0"/>
              <a:t> is GPT 4?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Specs </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Using visuals Dr. Thompson explains, what GPT is, how was it built and how it works.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096000" y="1180020"/>
            <a:ext cx="5436392" cy="535354"/>
          </a:xfrm>
        </p:spPr>
        <p:txBody>
          <a:bodyPr/>
          <a:lstStyle/>
          <a:p>
            <a:r>
              <a:rPr lang="en-US" dirty="0"/>
              <a:t>Dr. Allan D Thompson </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134201" y="1958296"/>
            <a:ext cx="5436391" cy="3515555"/>
          </a:xfrm>
        </p:spPr>
        <p:txBody>
          <a:bodyPr/>
          <a:lstStyle/>
          <a:p>
            <a:r>
              <a:rPr lang="en-US" dirty="0"/>
              <a:t>Harvard Certified Coach</a:t>
            </a:r>
          </a:p>
          <a:p>
            <a:r>
              <a:rPr lang="en-US" dirty="0"/>
              <a:t>Former head of Mensa International (responsible for working with child prodigies) </a:t>
            </a:r>
          </a:p>
          <a:p>
            <a:r>
              <a:rPr lang="en-US" dirty="0"/>
              <a:t>Author of more than 20 books on human and artificial intelligence </a:t>
            </a:r>
          </a:p>
          <a:p>
            <a:r>
              <a:rPr lang="en-US" dirty="0"/>
              <a:t>Conducted more than 50 interviews with GPT</a:t>
            </a:r>
          </a:p>
          <a:p>
            <a:pPr marL="0" indent="0">
              <a:buNone/>
            </a:pPr>
            <a:endParaRPr lang="en-US" dirty="0"/>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hlinkClick r:id="rId5"/>
              </a:rPr>
              <a:t>Dr Allan D Thompson </a:t>
            </a:r>
            <a:r>
              <a:rPr lang="en-US" dirty="0"/>
              <a:t>(5:32- 10:13)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12">
            <a:extLst>
              <a:ext uri="{FF2B5EF4-FFF2-40B4-BE49-F238E27FC236}">
                <a16:creationId xmlns:a16="http://schemas.microsoft.com/office/drawing/2014/main" id="{03A0C1EB-8309-88F9-E3F7-8D7C562DCE82}"/>
              </a:ext>
            </a:extLst>
          </p:cNvPr>
          <p:cNvPicPr>
            <a:picLocks noChangeAspect="1"/>
          </p:cNvPicPr>
          <p:nvPr/>
        </p:nvPicPr>
        <p:blipFill>
          <a:blip r:embed="rId6"/>
          <a:stretch>
            <a:fillRect/>
          </a:stretch>
        </p:blipFill>
        <p:spPr>
          <a:xfrm>
            <a:off x="317311" y="1391873"/>
            <a:ext cx="12192000" cy="4563984"/>
          </a:xfrm>
          <a:prstGeom prst="rect">
            <a:avLst/>
          </a:prstGeom>
        </p:spPr>
      </p:pic>
      <p:pic>
        <p:nvPicPr>
          <p:cNvPr id="36" name="Audio 35">
            <a:hlinkClick r:id="" action="ppaction://media"/>
            <a:extLst>
              <a:ext uri="{FF2B5EF4-FFF2-40B4-BE49-F238E27FC236}">
                <a16:creationId xmlns:a16="http://schemas.microsoft.com/office/drawing/2014/main" id="{DAA1C3D4-2807-602C-C557-2398586066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1283127"/>
      </p:ext>
    </p:extLst>
  </p:cSld>
  <p:clrMapOvr>
    <a:masterClrMapping/>
  </p:clrMapOvr>
  <mc:AlternateContent xmlns:mc="http://schemas.openxmlformats.org/markup-compatibility/2006" xmlns:p14="http://schemas.microsoft.com/office/powerpoint/2010/main">
    <mc:Choice Requires="p14">
      <p:transition spd="slow" p14:dur="2000" advTm="400"/>
    </mc:Choice>
    <mc:Fallback xmlns="">
      <p:transition spd="slow" advTm="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What</a:t>
            </a:r>
            <a:r>
              <a:rPr lang="en-US" dirty="0"/>
              <a:t> can AI do for you?</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pPr algn="ctr"/>
            <a:r>
              <a:rPr lang="en-US" dirty="0"/>
              <a:t>Actually,  write a book </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pPr algn="ctr"/>
            <a:r>
              <a:rPr lang="en-US" dirty="0"/>
              <a:t>	The AI Recruiter</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endParaRPr lang="en-US" dirty="0"/>
          </a:p>
          <a:p>
            <a:r>
              <a:rPr lang="en-US" dirty="0"/>
              <a:t>From blank page to print copy in 2 weeks</a:t>
            </a:r>
          </a:p>
          <a:p>
            <a:r>
              <a:rPr lang="en-US" dirty="0"/>
              <a:t>9 Chapters approximately 74,000 words</a:t>
            </a:r>
          </a:p>
          <a:p>
            <a:r>
              <a:rPr lang="en-US" dirty="0"/>
              <a:t>Includes a prompt “cheat sheet”</a:t>
            </a:r>
          </a:p>
          <a:p>
            <a:r>
              <a:rPr lang="en-US" dirty="0"/>
              <a:t>Copy / paste prompt templates that allow immediate use and ease of customization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05EF2E81-4317-2ABA-9D54-C274C28D94B1}"/>
              </a:ext>
            </a:extLst>
          </p:cNvPr>
          <p:cNvPicPr>
            <a:picLocks noChangeAspect="1"/>
          </p:cNvPicPr>
          <p:nvPr/>
        </p:nvPicPr>
        <p:blipFill>
          <a:blip r:embed="rId5"/>
          <a:stretch>
            <a:fillRect/>
          </a:stretch>
        </p:blipFill>
        <p:spPr>
          <a:xfrm>
            <a:off x="233790" y="2427370"/>
            <a:ext cx="5891946" cy="3867174"/>
          </a:xfrm>
          <a:prstGeom prst="rect">
            <a:avLst/>
          </a:prstGeom>
        </p:spPr>
      </p:pic>
      <p:pic>
        <p:nvPicPr>
          <p:cNvPr id="31" name="Audio 30">
            <a:hlinkClick r:id="" action="ppaction://media"/>
            <a:extLst>
              <a:ext uri="{FF2B5EF4-FFF2-40B4-BE49-F238E27FC236}">
                <a16:creationId xmlns:a16="http://schemas.microsoft.com/office/drawing/2014/main" id="{25DBD2A9-0657-457D-F6C1-E25433DA250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2985975"/>
      </p:ext>
    </p:extLst>
  </p:cSld>
  <p:clrMapOvr>
    <a:masterClrMapping/>
  </p:clrMapOvr>
  <mc:AlternateContent xmlns:mc="http://schemas.openxmlformats.org/markup-compatibility/2006" xmlns:p14="http://schemas.microsoft.com/office/powerpoint/2010/main">
    <mc:Choice Requires="p14">
      <p:transition spd="slow" p14:dur="2000" advTm="986"/>
    </mc:Choice>
    <mc:Fallback xmlns="">
      <p:transition spd="slow" advTm="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i="1" dirty="0"/>
              <a:t>Evolution over time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1800" dirty="0">
                <a:latin typeface="Garamond" panose="02020404030301010803" pitchFamily="18" charset="0"/>
                <a:ea typeface="Calibri" panose="020F0502020204030204" pitchFamily="34" charset="0"/>
                <a:cs typeface="Times New Roman" panose="02020603050405020304" pitchFamily="18" charset="0"/>
              </a:rPr>
              <a:t>GPT 3</a:t>
            </a:r>
            <a:endParaRPr lang="en-US" dirty="0"/>
          </a:p>
        </p:txBody>
      </p:sp>
      <p:pic>
        <p:nvPicPr>
          <p:cNvPr id="14" name="Content Placeholder 13">
            <a:extLst>
              <a:ext uri="{FF2B5EF4-FFF2-40B4-BE49-F238E27FC236}">
                <a16:creationId xmlns:a16="http://schemas.microsoft.com/office/drawing/2014/main" id="{DA0E776A-20F0-7A2D-FC16-D450A9A989DF}"/>
              </a:ext>
            </a:extLst>
          </p:cNvPr>
          <p:cNvPicPr>
            <a:picLocks noGrp="1" noChangeAspect="1"/>
          </p:cNvPicPr>
          <p:nvPr>
            <p:ph sz="half" idx="2"/>
          </p:nvPr>
        </p:nvPicPr>
        <p:blipFill>
          <a:blip r:embed="rId5"/>
          <a:stretch>
            <a:fillRect/>
          </a:stretch>
        </p:blipFill>
        <p:spPr>
          <a:xfrm>
            <a:off x="1072022" y="4395897"/>
            <a:ext cx="1943240" cy="1833685"/>
          </a:xfrm>
        </p:spPr>
      </p:pic>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4865745" y="1731375"/>
            <a:ext cx="6782671" cy="535354"/>
          </a:xfrm>
        </p:spPr>
        <p:txBody>
          <a:bodyPr/>
          <a:lstStyle/>
          <a:p>
            <a:r>
              <a:rPr lang="en-US" dirty="0" err="1"/>
              <a:t>Gpt</a:t>
            </a:r>
            <a:r>
              <a:rPr lang="en-US" dirty="0"/>
              <a:t> 4					GPT-4o</a:t>
            </a:r>
          </a:p>
        </p:txBody>
      </p:sp>
      <p:pic>
        <p:nvPicPr>
          <p:cNvPr id="18" name="Content Placeholder 17">
            <a:extLst>
              <a:ext uri="{FF2B5EF4-FFF2-40B4-BE49-F238E27FC236}">
                <a16:creationId xmlns:a16="http://schemas.microsoft.com/office/drawing/2014/main" id="{E313351D-D3D5-1117-E0FD-76C2555D1889}"/>
              </a:ext>
            </a:extLst>
          </p:cNvPr>
          <p:cNvPicPr>
            <a:picLocks noGrp="1" noChangeAspect="1"/>
          </p:cNvPicPr>
          <p:nvPr>
            <p:ph sz="quarter" idx="4"/>
          </p:nvPr>
        </p:nvPicPr>
        <p:blipFill>
          <a:blip r:embed="rId6"/>
          <a:stretch>
            <a:fillRect/>
          </a:stretch>
        </p:blipFill>
        <p:spPr>
          <a:xfrm>
            <a:off x="4117518" y="4443530"/>
            <a:ext cx="1849556" cy="178605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kumimoji="0" lang="en-US" sz="1100" b="0" i="0" u="none" strike="noStrike" kern="1200" cap="none" spc="0" normalizeH="0" baseline="0" noProof="0" dirty="0">
              <a:ln>
                <a:noFill/>
              </a:ln>
              <a:solidFill>
                <a:prstClr val="white">
                  <a:alpha val="60000"/>
                </a:prstClr>
              </a:solidFill>
              <a:effectLst/>
              <a:uLnTx/>
              <a:uFillTx/>
              <a:latin typeface="Gill Sans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3" name="Picture 2">
            <a:extLst>
              <a:ext uri="{FF2B5EF4-FFF2-40B4-BE49-F238E27FC236}">
                <a16:creationId xmlns:a16="http://schemas.microsoft.com/office/drawing/2014/main" id="{3FE49B47-1143-E757-DE03-D77D9A663D59}"/>
              </a:ext>
            </a:extLst>
          </p:cNvPr>
          <p:cNvPicPr>
            <a:picLocks noChangeAspect="1"/>
          </p:cNvPicPr>
          <p:nvPr/>
        </p:nvPicPr>
        <p:blipFill>
          <a:blip r:embed="rId7"/>
          <a:stretch>
            <a:fillRect/>
          </a:stretch>
        </p:blipFill>
        <p:spPr>
          <a:xfrm>
            <a:off x="9166844" y="2458043"/>
            <a:ext cx="1786425" cy="1786425"/>
          </a:xfrm>
          <a:prstGeom prst="rect">
            <a:avLst/>
          </a:prstGeom>
        </p:spPr>
      </p:pic>
      <p:pic>
        <p:nvPicPr>
          <p:cNvPr id="8" name="Picture 7">
            <a:extLst>
              <a:ext uri="{FF2B5EF4-FFF2-40B4-BE49-F238E27FC236}">
                <a16:creationId xmlns:a16="http://schemas.microsoft.com/office/drawing/2014/main" id="{9A272C4A-7A30-2532-04C1-1C6C70F5245F}"/>
              </a:ext>
            </a:extLst>
          </p:cNvPr>
          <p:cNvPicPr>
            <a:picLocks noChangeAspect="1"/>
          </p:cNvPicPr>
          <p:nvPr/>
        </p:nvPicPr>
        <p:blipFill>
          <a:blip r:embed="rId8"/>
          <a:stretch>
            <a:fillRect/>
          </a:stretch>
        </p:blipFill>
        <p:spPr>
          <a:xfrm>
            <a:off x="257645" y="2464942"/>
            <a:ext cx="1951271" cy="1815493"/>
          </a:xfrm>
          <a:prstGeom prst="rect">
            <a:avLst/>
          </a:prstGeom>
        </p:spPr>
      </p:pic>
      <p:pic>
        <p:nvPicPr>
          <p:cNvPr id="16" name="Picture 15">
            <a:extLst>
              <a:ext uri="{FF2B5EF4-FFF2-40B4-BE49-F238E27FC236}">
                <a16:creationId xmlns:a16="http://schemas.microsoft.com/office/drawing/2014/main" id="{E1AE9602-8E52-DD56-1A22-9A1E46C1517A}"/>
              </a:ext>
            </a:extLst>
          </p:cNvPr>
          <p:cNvPicPr>
            <a:picLocks noChangeAspect="1"/>
          </p:cNvPicPr>
          <p:nvPr/>
        </p:nvPicPr>
        <p:blipFill>
          <a:blip r:embed="rId9"/>
          <a:stretch>
            <a:fillRect/>
          </a:stretch>
        </p:blipFill>
        <p:spPr>
          <a:xfrm>
            <a:off x="3015262" y="2423397"/>
            <a:ext cx="1960605" cy="1833685"/>
          </a:xfrm>
          <a:prstGeom prst="rect">
            <a:avLst/>
          </a:prstGeom>
        </p:spPr>
      </p:pic>
      <p:pic>
        <p:nvPicPr>
          <p:cNvPr id="20" name="Picture 19">
            <a:extLst>
              <a:ext uri="{FF2B5EF4-FFF2-40B4-BE49-F238E27FC236}">
                <a16:creationId xmlns:a16="http://schemas.microsoft.com/office/drawing/2014/main" id="{60E30501-E30F-F358-96E2-6130A92E498C}"/>
              </a:ext>
            </a:extLst>
          </p:cNvPr>
          <p:cNvPicPr>
            <a:picLocks noChangeAspect="1"/>
          </p:cNvPicPr>
          <p:nvPr/>
        </p:nvPicPr>
        <p:blipFill>
          <a:blip r:embed="rId10"/>
          <a:stretch>
            <a:fillRect/>
          </a:stretch>
        </p:blipFill>
        <p:spPr>
          <a:xfrm>
            <a:off x="5967074" y="2474717"/>
            <a:ext cx="1931806" cy="1786051"/>
          </a:xfrm>
          <a:prstGeom prst="rect">
            <a:avLst/>
          </a:prstGeom>
        </p:spPr>
      </p:pic>
      <p:pic>
        <p:nvPicPr>
          <p:cNvPr id="23" name="Picture 22">
            <a:extLst>
              <a:ext uri="{FF2B5EF4-FFF2-40B4-BE49-F238E27FC236}">
                <a16:creationId xmlns:a16="http://schemas.microsoft.com/office/drawing/2014/main" id="{42E1B920-8F99-5DE0-7035-9A749DECD4EB}"/>
              </a:ext>
            </a:extLst>
          </p:cNvPr>
          <p:cNvPicPr>
            <a:picLocks noChangeAspect="1"/>
          </p:cNvPicPr>
          <p:nvPr/>
        </p:nvPicPr>
        <p:blipFill>
          <a:blip r:embed="rId11"/>
          <a:stretch>
            <a:fillRect/>
          </a:stretch>
        </p:blipFill>
        <p:spPr>
          <a:xfrm>
            <a:off x="7446279" y="4383283"/>
            <a:ext cx="1891971" cy="1833685"/>
          </a:xfrm>
          <a:prstGeom prst="rect">
            <a:avLst/>
          </a:prstGeom>
        </p:spPr>
      </p:pic>
      <p:pic>
        <p:nvPicPr>
          <p:cNvPr id="30" name="Audio 29">
            <a:hlinkClick r:id="" action="ppaction://media"/>
            <a:extLst>
              <a:ext uri="{FF2B5EF4-FFF2-40B4-BE49-F238E27FC236}">
                <a16:creationId xmlns:a16="http://schemas.microsoft.com/office/drawing/2014/main" id="{9A7BBFFD-F14E-406E-B5A4-C23017C3D38D}"/>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9007461"/>
      </p:ext>
    </p:extLst>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19824</TotalTime>
  <Words>3004</Words>
  <Application>Microsoft Office PowerPoint</Application>
  <PresentationFormat>Widescreen</PresentationFormat>
  <Paragraphs>329</Paragraphs>
  <Slides>37</Slides>
  <Notes>32</Notes>
  <HiddenSlides>0</HiddenSlides>
  <MMClips>30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Arial</vt:lpstr>
      <vt:lpstr>Calibri</vt:lpstr>
      <vt:lpstr>Garamond</vt:lpstr>
      <vt:lpstr>Gill Sans MT</vt:lpstr>
      <vt:lpstr>Walbaum Display</vt:lpstr>
      <vt:lpstr>3DFloatVTI</vt:lpstr>
      <vt:lpstr>AI Basics Bootcamp</vt:lpstr>
      <vt:lpstr>Agenda</vt:lpstr>
      <vt:lpstr>Build Real Tools!</vt:lpstr>
      <vt:lpstr> AI…Isn’t “There yet” </vt:lpstr>
      <vt:lpstr> AI…Isn’t “There yet” </vt:lpstr>
      <vt:lpstr>The AI Recruiter Says Hello </vt:lpstr>
      <vt:lpstr>Who is GPT 4? </vt:lpstr>
      <vt:lpstr>What can AI do for you?</vt:lpstr>
      <vt:lpstr>Evolution over time</vt:lpstr>
      <vt:lpstr>The impact of AI on the Economy</vt:lpstr>
      <vt:lpstr>Discussion</vt:lpstr>
      <vt:lpstr>  </vt:lpstr>
      <vt:lpstr>The Why of AI Alan Turing &amp; Sam Altman discuss the ethical use of AI in TA  </vt:lpstr>
      <vt:lpstr>Discussion</vt:lpstr>
      <vt:lpstr>Creating GPTs 101</vt:lpstr>
      <vt:lpstr>Creating GPTs 101</vt:lpstr>
      <vt:lpstr>Creating GPTs 101</vt:lpstr>
      <vt:lpstr>Creating GPTs </vt:lpstr>
      <vt:lpstr>Prompting 101 Types of Prompts </vt:lpstr>
      <vt:lpstr>How to use AI: Prompt Engineering 101</vt:lpstr>
      <vt:lpstr>How to use AI:  Agent Programing 101</vt:lpstr>
      <vt:lpstr>How to use AI: Prompt Engineering 101</vt:lpstr>
      <vt:lpstr>How to use AI: Agent Programing 101</vt:lpstr>
      <vt:lpstr>How to use AI: Prompt Engineering 101</vt:lpstr>
      <vt:lpstr>How to use AI: Agent programming 101</vt:lpstr>
      <vt:lpstr>How to train your AI                              </vt:lpstr>
      <vt:lpstr>How to train your AI                              </vt:lpstr>
      <vt:lpstr>Animating your AI</vt:lpstr>
      <vt:lpstr>Discussion</vt:lpstr>
      <vt:lpstr>Review AI powered tools</vt:lpstr>
      <vt:lpstr>Review AI powered tools</vt:lpstr>
      <vt:lpstr>Discussion</vt:lpstr>
      <vt:lpstr>PowerPoint Presentation</vt:lpstr>
      <vt:lpstr>AI for TA</vt:lpstr>
      <vt:lpstr>What you need</vt:lpstr>
      <vt:lpstr>AI for TI</vt:lpstr>
      <vt:lpstr>What you need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AI: Prompt Engineering 101</dc:title>
  <dc:creator>Mike Wolford</dc:creator>
  <cp:lastModifiedBy>Mike Wolford</cp:lastModifiedBy>
  <cp:revision>4</cp:revision>
  <dcterms:created xsi:type="dcterms:W3CDTF">2024-04-25T05:08:21Z</dcterms:created>
  <dcterms:modified xsi:type="dcterms:W3CDTF">2025-03-11T12:52:50Z</dcterms:modified>
</cp:coreProperties>
</file>